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63" r:id="rId2"/>
    <p:sldId id="256" r:id="rId3"/>
    <p:sldId id="257" r:id="rId4"/>
    <p:sldId id="258" r:id="rId5"/>
    <p:sldId id="259" r:id="rId6"/>
    <p:sldId id="261" r:id="rId7"/>
    <p:sldId id="260" r:id="rId8"/>
    <p:sldId id="262" r:id="rId9"/>
  </p:sldIdLst>
  <p:sldSz cx="10080625" cy="5670550"/>
  <p:notesSz cx="7559675" cy="10691813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786">
          <p15:clr>
            <a:srgbClr val="A4A3A4"/>
          </p15:clr>
        </p15:guide>
        <p15:guide id="2" pos="317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664" y="-60"/>
      </p:cViewPr>
      <p:guideLst>
        <p:guide orient="horz" pos="1786"/>
        <p:guide pos="317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fr-FR" sz="4400" b="0" strike="noStrike" spc="-1"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1640" cy="32882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fr-F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fr-FR" sz="4400" b="0" strike="noStrike" spc="-1"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1640" cy="3288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fr-FR" sz="4400" b="0" strike="noStrike" spc="-1">
              <a:latin typeface="Arial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fr-FR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504000" y="226080"/>
            <a:ext cx="9071640" cy="43884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fr-F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fr-FR" sz="4400" b="0" strike="noStrike" spc="-1"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504000" y="3044160"/>
            <a:ext cx="442692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fr-FR" sz="4400" b="0" strike="noStrike" spc="-1"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5152680" y="3044160"/>
            <a:ext cx="442692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fr-FR" sz="4400" b="0" strike="noStrike" spc="-1"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504000" y="3044160"/>
            <a:ext cx="907164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fr-FR" sz="4400" b="0" strike="noStrike" spc="-1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164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504000" y="3044160"/>
            <a:ext cx="907164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fr-FR" sz="4400" b="0" strike="noStrike" spc="-1"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504000" y="3044160"/>
            <a:ext cx="442692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5152680" y="3044160"/>
            <a:ext cx="442692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fr-FR" sz="4400" b="0" strike="noStrike" spc="-1">
              <a:latin typeface="Arial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292068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3571200" y="1326600"/>
            <a:ext cx="292068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6638040" y="1326600"/>
            <a:ext cx="292068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504000" y="3044160"/>
            <a:ext cx="292068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3571200" y="3044160"/>
            <a:ext cx="292068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6638040" y="3044160"/>
            <a:ext cx="292068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fr-FR" sz="4400" b="0" strike="noStrike" spc="-1">
                <a:latin typeface="Arial"/>
              </a:rPr>
              <a:t>Cliquez pour éditer le format du texte-titre</a:t>
            </a:r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1640" cy="3288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3200" b="0" strike="noStrike" spc="-1">
                <a:latin typeface="Arial"/>
              </a:rPr>
              <a:t>Cliquez pour éditer le format du plan de texte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2800" b="0" strike="noStrike" spc="-1">
                <a:latin typeface="Arial"/>
              </a:rPr>
              <a:t>Second niveau de plan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400" b="0" strike="noStrike" spc="-1">
                <a:latin typeface="Arial"/>
              </a:rPr>
              <a:t>Troisième niveau de plan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2000" b="0" strike="noStrike" spc="-1">
                <a:latin typeface="Arial"/>
              </a:rPr>
              <a:t>Quatrième niveau de plan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strike="noStrike" spc="-1">
                <a:latin typeface="Arial"/>
              </a:rPr>
              <a:t>Cinquième niveau de plan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strike="noStrike" spc="-1">
                <a:latin typeface="Arial"/>
              </a:rPr>
              <a:t>Sixième niveau de plan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strike="noStrike" spc="-1">
                <a:latin typeface="Arial"/>
              </a:rPr>
              <a:t>Septième niveau de plan</a:t>
            </a:r>
          </a:p>
        </p:txBody>
      </p:sp>
      <p:sp>
        <p:nvSpPr>
          <p:cNvPr id="2" name="PlaceHolder 3"/>
          <p:cNvSpPr>
            <a:spLocks noGrp="1"/>
          </p:cNvSpPr>
          <p:nvPr>
            <p:ph type="dt"/>
          </p:nvPr>
        </p:nvSpPr>
        <p:spPr>
          <a:xfrm>
            <a:off x="504000" y="5165280"/>
            <a:ext cx="2348280" cy="39060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r>
              <a:rPr lang="fr-FR" sz="1400" b="0" strike="noStrike" spc="-1">
                <a:latin typeface="Times New Roman"/>
              </a:rPr>
              <a:t>&lt;date/heure&gt;</a:t>
            </a:r>
          </a:p>
        </p:txBody>
      </p:sp>
      <p:sp>
        <p:nvSpPr>
          <p:cNvPr id="3" name="PlaceHolder 4"/>
          <p:cNvSpPr>
            <a:spLocks noGrp="1"/>
          </p:cNvSpPr>
          <p:nvPr>
            <p:ph type="ftr"/>
          </p:nvPr>
        </p:nvSpPr>
        <p:spPr>
          <a:xfrm>
            <a:off x="3447360" y="5165280"/>
            <a:ext cx="3195000" cy="39060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algn="ctr"/>
            <a:r>
              <a:rPr lang="fr-FR" sz="1400" b="0" strike="noStrike" spc="-1">
                <a:latin typeface="Times New Roman"/>
              </a:rPr>
              <a:t>&lt;pied de page&gt;</a:t>
            </a:r>
          </a:p>
        </p:txBody>
      </p:sp>
      <p:sp>
        <p:nvSpPr>
          <p:cNvPr id="4" name="PlaceHolder 5"/>
          <p:cNvSpPr>
            <a:spLocks noGrp="1"/>
          </p:cNvSpPr>
          <p:nvPr>
            <p:ph type="sldNum"/>
          </p:nvPr>
        </p:nvSpPr>
        <p:spPr>
          <a:xfrm>
            <a:off x="7227360" y="5165280"/>
            <a:ext cx="2348280" cy="39060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algn="r"/>
            <a:fld id="{A144EF0D-BF32-40A5-8C9F-2904717CB2B9}" type="slidenum">
              <a:rPr lang="fr-FR" sz="1400" b="0" strike="noStrike" spc="-1">
                <a:latin typeface="Times New Roman"/>
              </a:rPr>
              <a:pPr algn="r"/>
              <a:t>‹N°›</a:t>
            </a:fld>
            <a:endParaRPr lang="fr-FR" sz="14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allenge-agriculture.fr/user/fr/station_info/graph/4002532" TargetMode="External"/><Relationship Id="rId3" Type="http://schemas.openxmlformats.org/officeDocument/2006/relationships/image" Target="../media/image2.png"/><Relationship Id="rId7" Type="http://schemas.openxmlformats.org/officeDocument/2006/relationships/hyperlink" Target="https://www.challenge-agriculture.fr/user/fr/station_info/graph/4002531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challenge-agriculture.fr/user/fr/station_info/graph/4002530" TargetMode="Externa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allenge-agriculture.fr/user/fr/station_info/graph/4002532" TargetMode="External"/><Relationship Id="rId3" Type="http://schemas.openxmlformats.org/officeDocument/2006/relationships/image" Target="../media/image5.png"/><Relationship Id="rId7" Type="http://schemas.openxmlformats.org/officeDocument/2006/relationships/hyperlink" Target="https://www.challenge-agriculture.fr/user/fr/station_info/graph/4002531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challenge-agriculture.fr/user/fr/station_info/graph/4002530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68280" y="477821"/>
            <a:ext cx="90011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Comparaison des </a:t>
            </a:r>
            <a:r>
              <a:rPr lang="fr-FR"/>
              <a:t>3 pilotages</a:t>
            </a:r>
            <a:endParaRPr lang="fr-FR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Image 40"/>
          <p:cNvPicPr/>
          <p:nvPr/>
        </p:nvPicPr>
        <p:blipFill>
          <a:blip r:embed="rId2"/>
          <a:srcRect t="30613" r="16418"/>
          <a:stretch/>
        </p:blipFill>
        <p:spPr>
          <a:xfrm>
            <a:off x="1800360" y="0"/>
            <a:ext cx="6479280" cy="2016000"/>
          </a:xfrm>
          <a:prstGeom prst="rect">
            <a:avLst/>
          </a:prstGeom>
          <a:ln>
            <a:noFill/>
          </a:ln>
        </p:spPr>
      </p:pic>
      <p:pic>
        <p:nvPicPr>
          <p:cNvPr id="42" name="Image 41"/>
          <p:cNvPicPr/>
          <p:nvPr/>
        </p:nvPicPr>
        <p:blipFill>
          <a:blip r:embed="rId3"/>
          <a:srcRect l="1684" t="30126" r="16289"/>
          <a:stretch/>
        </p:blipFill>
        <p:spPr>
          <a:xfrm>
            <a:off x="1989360" y="1899000"/>
            <a:ext cx="6264000" cy="1827000"/>
          </a:xfrm>
          <a:prstGeom prst="rect">
            <a:avLst/>
          </a:prstGeom>
          <a:ln>
            <a:noFill/>
          </a:ln>
        </p:spPr>
      </p:pic>
      <p:pic>
        <p:nvPicPr>
          <p:cNvPr id="43" name="Image 42"/>
          <p:cNvPicPr/>
          <p:nvPr/>
        </p:nvPicPr>
        <p:blipFill>
          <a:blip r:embed="rId4"/>
          <a:srcRect l="2198" t="24419" r="16133"/>
          <a:stretch/>
        </p:blipFill>
        <p:spPr>
          <a:xfrm>
            <a:off x="2025360" y="3600000"/>
            <a:ext cx="6255000" cy="1998360"/>
          </a:xfrm>
          <a:prstGeom prst="rect">
            <a:avLst/>
          </a:prstGeom>
          <a:ln>
            <a:noFill/>
          </a:ln>
        </p:spPr>
      </p:pic>
      <p:sp>
        <p:nvSpPr>
          <p:cNvPr id="44" name="TextShape 1"/>
          <p:cNvSpPr txBox="1"/>
          <p:nvPr/>
        </p:nvSpPr>
        <p:spPr>
          <a:xfrm>
            <a:off x="144000" y="357840"/>
            <a:ext cx="1584000" cy="137016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Autofit/>
          </a:bodyPr>
          <a:lstStyle/>
          <a:p>
            <a:r>
              <a:rPr lang="fr-FR" sz="1800" b="0" strike="noStrike" spc="-1" dirty="0">
                <a:latin typeface="Arial"/>
              </a:rPr>
              <a:t>ST-LIZIER TOMATES</a:t>
            </a:r>
          </a:p>
          <a:p>
            <a:r>
              <a:rPr lang="fr-FR" spc="-1" dirty="0">
                <a:latin typeface="Arial"/>
              </a:rPr>
              <a:t>Olivier</a:t>
            </a:r>
          </a:p>
          <a:p>
            <a:r>
              <a:rPr lang="fr-FR" sz="1800" b="0" strike="noStrike" spc="-1" dirty="0">
                <a:latin typeface="Arial"/>
              </a:rPr>
              <a:t>ROSSET</a:t>
            </a:r>
          </a:p>
          <a:p>
            <a:r>
              <a:rPr lang="fr-FR" spc="-1" dirty="0">
                <a:latin typeface="Arial"/>
              </a:rPr>
              <a:t>R2-DX 2530</a:t>
            </a:r>
            <a:endParaRPr lang="fr-FR" sz="1800" b="0" strike="noStrike" spc="-1" dirty="0">
              <a:latin typeface="Arial"/>
            </a:endParaRPr>
          </a:p>
        </p:txBody>
      </p:sp>
      <p:sp>
        <p:nvSpPr>
          <p:cNvPr id="45" name="TextShape 2"/>
          <p:cNvSpPr txBox="1"/>
          <p:nvPr/>
        </p:nvSpPr>
        <p:spPr>
          <a:xfrm>
            <a:off x="144000" y="3744000"/>
            <a:ext cx="1584000" cy="137016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Autofit/>
          </a:bodyPr>
          <a:lstStyle/>
          <a:p>
            <a:r>
              <a:rPr lang="fr-FR" sz="1800" b="0" strike="noStrike" spc="-1" dirty="0">
                <a:latin typeface="Arial"/>
              </a:rPr>
              <a:t>BARJAC TOMATES</a:t>
            </a:r>
          </a:p>
          <a:p>
            <a:r>
              <a:rPr lang="fr-FR" spc="-1" dirty="0">
                <a:latin typeface="Arial"/>
              </a:rPr>
              <a:t>Greg</a:t>
            </a:r>
            <a:r>
              <a:rPr lang="fr-FR" sz="1800" b="0" strike="noStrike" spc="-1" dirty="0">
                <a:latin typeface="Arial"/>
              </a:rPr>
              <a:t> TALBOT</a:t>
            </a:r>
          </a:p>
          <a:p>
            <a:r>
              <a:rPr lang="fr-FR" spc="-1" dirty="0">
                <a:latin typeface="Arial"/>
              </a:rPr>
              <a:t>R2-DX 2532</a:t>
            </a:r>
            <a:endParaRPr lang="fr-FR" sz="1800" b="0" strike="noStrike" spc="-1" dirty="0">
              <a:latin typeface="Arial"/>
            </a:endParaRPr>
          </a:p>
        </p:txBody>
      </p:sp>
      <p:sp>
        <p:nvSpPr>
          <p:cNvPr id="46" name="TextShape 3"/>
          <p:cNvSpPr txBox="1"/>
          <p:nvPr/>
        </p:nvSpPr>
        <p:spPr>
          <a:xfrm>
            <a:off x="72000" y="1944000"/>
            <a:ext cx="2016000" cy="1512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Autofit/>
          </a:bodyPr>
          <a:lstStyle/>
          <a:p>
            <a:r>
              <a:rPr lang="fr-FR" sz="1800" b="0" strike="noStrike" spc="-1" dirty="0">
                <a:latin typeface="Arial"/>
              </a:rPr>
              <a:t>ST-JEAN-FALGA TOMATES</a:t>
            </a:r>
          </a:p>
          <a:p>
            <a:r>
              <a:rPr lang="fr-FR" spc="-1" dirty="0">
                <a:latin typeface="Arial"/>
              </a:rPr>
              <a:t>Antoine</a:t>
            </a:r>
            <a:r>
              <a:rPr lang="fr-FR" sz="1800" b="0" strike="noStrike" spc="-1" dirty="0">
                <a:latin typeface="Arial"/>
              </a:rPr>
              <a:t>        MARTIN</a:t>
            </a:r>
          </a:p>
          <a:p>
            <a:r>
              <a:rPr lang="fr-FR" spc="-1" dirty="0">
                <a:latin typeface="Arial"/>
              </a:rPr>
              <a:t>R2-DX 2531</a:t>
            </a:r>
            <a:endParaRPr lang="fr-FR" sz="1800" b="0" strike="noStrike" spc="-1" dirty="0">
              <a:latin typeface="Arial"/>
            </a:endParaRPr>
          </a:p>
        </p:txBody>
      </p:sp>
      <p:pic>
        <p:nvPicPr>
          <p:cNvPr id="47" name="Image 4"/>
          <p:cNvPicPr/>
          <p:nvPr/>
        </p:nvPicPr>
        <p:blipFill>
          <a:blip r:embed="rId5" cstate="print"/>
          <a:stretch/>
        </p:blipFill>
        <p:spPr>
          <a:xfrm>
            <a:off x="8856000" y="144000"/>
            <a:ext cx="1152000" cy="734400"/>
          </a:xfrm>
          <a:prstGeom prst="rect">
            <a:avLst/>
          </a:prstGeom>
          <a:ln>
            <a:noFill/>
          </a:ln>
        </p:spPr>
      </p:pic>
      <p:sp>
        <p:nvSpPr>
          <p:cNvPr id="48" name="TextShape 4"/>
          <p:cNvSpPr txBox="1"/>
          <p:nvPr/>
        </p:nvSpPr>
        <p:spPr>
          <a:xfrm>
            <a:off x="8496000" y="1084680"/>
            <a:ext cx="1384200" cy="427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Autofit/>
          </a:bodyPr>
          <a:lstStyle/>
          <a:p>
            <a:r>
              <a:rPr lang="fr-FR" sz="1800" b="0" strike="noStrike" spc="-1">
                <a:latin typeface="Arial"/>
                <a:hlinkClick r:id="rId6"/>
              </a:rPr>
              <a:t>Lien FO</a:t>
            </a:r>
            <a:endParaRPr lang="fr-FR" sz="1800" b="0" strike="noStrike" spc="-1">
              <a:latin typeface="Arial"/>
            </a:endParaRPr>
          </a:p>
        </p:txBody>
      </p:sp>
      <p:sp>
        <p:nvSpPr>
          <p:cNvPr id="49" name="TextShape 5"/>
          <p:cNvSpPr txBox="1"/>
          <p:nvPr/>
        </p:nvSpPr>
        <p:spPr>
          <a:xfrm>
            <a:off x="8541000" y="2524680"/>
            <a:ext cx="1440000" cy="427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Autofit/>
          </a:bodyPr>
          <a:lstStyle/>
          <a:p>
            <a:r>
              <a:rPr lang="fr-FR" sz="1800" b="0" strike="noStrike" spc="-1">
                <a:latin typeface="Arial"/>
                <a:hlinkClick r:id="rId7"/>
              </a:rPr>
              <a:t>Lien FO</a:t>
            </a:r>
            <a:endParaRPr lang="fr-FR" sz="1800" b="0" strike="noStrike" spc="-1">
              <a:latin typeface="Arial"/>
            </a:endParaRPr>
          </a:p>
        </p:txBody>
      </p:sp>
      <p:sp>
        <p:nvSpPr>
          <p:cNvPr id="50" name="TextShape 6"/>
          <p:cNvSpPr txBox="1"/>
          <p:nvPr/>
        </p:nvSpPr>
        <p:spPr>
          <a:xfrm>
            <a:off x="8496000" y="4324680"/>
            <a:ext cx="1312200" cy="427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Autofit/>
          </a:bodyPr>
          <a:lstStyle/>
          <a:p>
            <a:r>
              <a:rPr lang="fr-FR" sz="1800" b="0" strike="noStrike" spc="-1">
                <a:latin typeface="Arial"/>
                <a:hlinkClick r:id="rId8"/>
              </a:rPr>
              <a:t>Lien FO</a:t>
            </a:r>
            <a:endParaRPr lang="fr-FR" sz="18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825470" y="549259"/>
            <a:ext cx="87868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3 graphiques : 3 courbes différentes mais 2 qui « s’approchent » : 1 et 3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825470" y="977887"/>
            <a:ext cx="80724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Graphique 2 : stabilité en profondeur, qui ne bronche pas aux apports d’eau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396842" y="1406515"/>
            <a:ext cx="90011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Graphiques 1 et 3 : surface stable et profondeur très variable avec engorgement 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396842" y="1835143"/>
            <a:ext cx="9144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Graphique 1 : 6 baisses à 0 cb + 1 baisse partielle</a:t>
            </a:r>
          </a:p>
          <a:p>
            <a:pPr algn="ctr"/>
            <a:r>
              <a:rPr lang="fr-FR" dirty="0"/>
              <a:t>Graphique 3 : 3 baisses à 0 cb dont 2 ponctuelles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539718" y="2692399"/>
            <a:ext cx="864399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Les médianes jouent leur rôle :</a:t>
            </a:r>
          </a:p>
          <a:p>
            <a:r>
              <a:rPr lang="fr-FR" dirty="0"/>
              <a:t>2530 : paire 3/6 changée de place (plants morts et mise en place sur piments) </a:t>
            </a:r>
          </a:p>
          <a:p>
            <a:r>
              <a:rPr lang="fr-FR" dirty="0"/>
              <a:t>2531 : une paire fait sa vie</a:t>
            </a:r>
          </a:p>
          <a:p>
            <a:r>
              <a:rPr lang="fr-FR" dirty="0"/>
              <a:t>2532 : W5 à 254 (panne), puis 0 (infiltration) et à partir du 1/06 , mesures « OK »</a:t>
            </a:r>
          </a:p>
          <a:p>
            <a:r>
              <a:rPr lang="fr-FR" dirty="0"/>
              <a:t>3 répétitions (minimum) indispensables à la fiabilité de la mesure 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325404" y="4621225"/>
            <a:ext cx="9144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3 « beaux » graphiques : Bon rendement ? Qualité ? Soucis ponctuels de culture 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Image 4_0"/>
          <p:cNvPicPr/>
          <p:nvPr/>
        </p:nvPicPr>
        <p:blipFill>
          <a:blip r:embed="rId2" cstate="print"/>
          <a:stretch/>
        </p:blipFill>
        <p:spPr>
          <a:xfrm>
            <a:off x="8856000" y="144000"/>
            <a:ext cx="1152000" cy="734400"/>
          </a:xfrm>
          <a:prstGeom prst="rect">
            <a:avLst/>
          </a:prstGeom>
          <a:ln>
            <a:noFill/>
          </a:ln>
        </p:spPr>
      </p:pic>
      <p:pic>
        <p:nvPicPr>
          <p:cNvPr id="52" name="Image 51"/>
          <p:cNvPicPr/>
          <p:nvPr/>
        </p:nvPicPr>
        <p:blipFill>
          <a:blip r:embed="rId3"/>
          <a:srcRect l="3887" t="18924" r="10063" b="5967"/>
          <a:stretch/>
        </p:blipFill>
        <p:spPr>
          <a:xfrm>
            <a:off x="2290680" y="96480"/>
            <a:ext cx="5773320" cy="1671480"/>
          </a:xfrm>
          <a:prstGeom prst="rect">
            <a:avLst/>
          </a:prstGeom>
          <a:ln>
            <a:solidFill>
              <a:srgbClr val="000000"/>
            </a:solidFill>
          </a:ln>
        </p:spPr>
      </p:pic>
      <p:pic>
        <p:nvPicPr>
          <p:cNvPr id="53" name="Image 52"/>
          <p:cNvPicPr/>
          <p:nvPr/>
        </p:nvPicPr>
        <p:blipFill>
          <a:blip r:embed="rId4"/>
          <a:srcRect l="4832" t="6930" r="13005"/>
          <a:stretch/>
        </p:blipFill>
        <p:spPr>
          <a:xfrm>
            <a:off x="2322000" y="1767960"/>
            <a:ext cx="5615640" cy="2111760"/>
          </a:xfrm>
          <a:prstGeom prst="rect">
            <a:avLst/>
          </a:prstGeom>
          <a:ln>
            <a:solidFill>
              <a:srgbClr val="000000"/>
            </a:solidFill>
          </a:ln>
        </p:spPr>
      </p:pic>
      <p:pic>
        <p:nvPicPr>
          <p:cNvPr id="54" name="Image 53"/>
          <p:cNvPicPr/>
          <p:nvPr/>
        </p:nvPicPr>
        <p:blipFill>
          <a:blip r:embed="rId5"/>
          <a:srcRect l="4555" t="23354" r="12273"/>
          <a:stretch/>
        </p:blipFill>
        <p:spPr>
          <a:xfrm>
            <a:off x="2322000" y="3792960"/>
            <a:ext cx="5615640" cy="1751040"/>
          </a:xfrm>
          <a:prstGeom prst="rect">
            <a:avLst/>
          </a:prstGeom>
          <a:ln>
            <a:solidFill>
              <a:srgbClr val="000000"/>
            </a:solidFill>
          </a:ln>
        </p:spPr>
      </p:pic>
      <p:sp>
        <p:nvSpPr>
          <p:cNvPr id="55" name="TextShape 1"/>
          <p:cNvSpPr txBox="1"/>
          <p:nvPr/>
        </p:nvSpPr>
        <p:spPr>
          <a:xfrm>
            <a:off x="144000" y="357840"/>
            <a:ext cx="1584000" cy="137016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Autofit/>
          </a:bodyPr>
          <a:lstStyle/>
          <a:p>
            <a:r>
              <a:rPr lang="fr-FR" sz="1800" b="0" strike="noStrike" spc="-1" dirty="0">
                <a:latin typeface="Arial"/>
              </a:rPr>
              <a:t>ST-LIZIER TOMATES Olivier</a:t>
            </a:r>
          </a:p>
          <a:p>
            <a:r>
              <a:rPr lang="fr-FR" spc="-1" dirty="0">
                <a:latin typeface="Arial"/>
              </a:rPr>
              <a:t>ROSSET</a:t>
            </a:r>
          </a:p>
          <a:p>
            <a:r>
              <a:rPr lang="fr-FR" sz="1800" b="0" strike="noStrike" spc="-1" dirty="0">
                <a:latin typeface="Arial"/>
              </a:rPr>
              <a:t>R2-DX 2530</a:t>
            </a:r>
          </a:p>
        </p:txBody>
      </p:sp>
      <p:sp>
        <p:nvSpPr>
          <p:cNvPr id="56" name="TextShape 2"/>
          <p:cNvSpPr txBox="1"/>
          <p:nvPr/>
        </p:nvSpPr>
        <p:spPr>
          <a:xfrm>
            <a:off x="72000" y="1944000"/>
            <a:ext cx="2016000" cy="1512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Autofit/>
          </a:bodyPr>
          <a:lstStyle/>
          <a:p>
            <a:r>
              <a:rPr lang="fr-FR" sz="1800" b="0" strike="noStrike" spc="-1" dirty="0">
                <a:latin typeface="Arial"/>
              </a:rPr>
              <a:t>ST-JEAN-FALGA TOMATES        Antoine</a:t>
            </a:r>
          </a:p>
          <a:p>
            <a:r>
              <a:rPr lang="fr-FR" spc="-1" dirty="0">
                <a:latin typeface="Arial"/>
              </a:rPr>
              <a:t>MARTIN</a:t>
            </a:r>
          </a:p>
          <a:p>
            <a:r>
              <a:rPr lang="fr-FR" sz="1800" b="0" strike="noStrike" spc="-1" dirty="0">
                <a:latin typeface="Arial"/>
              </a:rPr>
              <a:t>R2-DX 2531</a:t>
            </a:r>
          </a:p>
        </p:txBody>
      </p:sp>
      <p:sp>
        <p:nvSpPr>
          <p:cNvPr id="57" name="TextShape 3"/>
          <p:cNvSpPr txBox="1"/>
          <p:nvPr/>
        </p:nvSpPr>
        <p:spPr>
          <a:xfrm>
            <a:off x="144000" y="3816000"/>
            <a:ext cx="1584000" cy="137016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Autofit/>
          </a:bodyPr>
          <a:lstStyle/>
          <a:p>
            <a:r>
              <a:rPr lang="fr-FR" sz="1800" b="0" strike="noStrike" spc="-1" dirty="0">
                <a:latin typeface="Arial"/>
              </a:rPr>
              <a:t>BARJAC TOMATES</a:t>
            </a:r>
          </a:p>
          <a:p>
            <a:r>
              <a:rPr lang="fr-FR" spc="-1" dirty="0">
                <a:latin typeface="Arial"/>
              </a:rPr>
              <a:t>Greg </a:t>
            </a:r>
            <a:r>
              <a:rPr lang="fr-FR" sz="1800" b="0" strike="noStrike" spc="-1" dirty="0">
                <a:latin typeface="Arial"/>
              </a:rPr>
              <a:t> TALBOT</a:t>
            </a:r>
          </a:p>
          <a:p>
            <a:r>
              <a:rPr lang="fr-FR" spc="-1" dirty="0">
                <a:latin typeface="Arial"/>
              </a:rPr>
              <a:t>R2-DX 2532</a:t>
            </a:r>
            <a:endParaRPr lang="fr-FR" sz="1800" b="0" strike="noStrike" spc="-1" dirty="0">
              <a:latin typeface="Arial"/>
            </a:endParaRPr>
          </a:p>
        </p:txBody>
      </p:sp>
      <p:sp>
        <p:nvSpPr>
          <p:cNvPr id="58" name="TextShape 4"/>
          <p:cNvSpPr txBox="1"/>
          <p:nvPr/>
        </p:nvSpPr>
        <p:spPr>
          <a:xfrm>
            <a:off x="8352000" y="1008000"/>
            <a:ext cx="1384200" cy="427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Autofit/>
          </a:bodyPr>
          <a:lstStyle/>
          <a:p>
            <a:r>
              <a:rPr lang="fr-FR" sz="1800" b="0" strike="noStrike" spc="-1">
                <a:latin typeface="Arial"/>
                <a:hlinkClick r:id="rId6"/>
              </a:rPr>
              <a:t>Lien FO</a:t>
            </a:r>
            <a:endParaRPr lang="fr-FR" sz="1800" b="0" strike="noStrike" spc="-1">
              <a:latin typeface="Arial"/>
            </a:endParaRPr>
          </a:p>
        </p:txBody>
      </p:sp>
      <p:sp>
        <p:nvSpPr>
          <p:cNvPr id="59" name="TextShape 5"/>
          <p:cNvSpPr txBox="1"/>
          <p:nvPr/>
        </p:nvSpPr>
        <p:spPr>
          <a:xfrm>
            <a:off x="8352000" y="2520000"/>
            <a:ext cx="1440000" cy="427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Autofit/>
          </a:bodyPr>
          <a:lstStyle/>
          <a:p>
            <a:r>
              <a:rPr lang="fr-FR" sz="1800" b="0" strike="noStrike" spc="-1">
                <a:latin typeface="Arial"/>
                <a:hlinkClick r:id="rId7"/>
              </a:rPr>
              <a:t>Lien FO</a:t>
            </a:r>
            <a:endParaRPr lang="fr-FR" sz="1800" b="0" strike="noStrike" spc="-1">
              <a:latin typeface="Arial"/>
            </a:endParaRPr>
          </a:p>
        </p:txBody>
      </p:sp>
      <p:sp>
        <p:nvSpPr>
          <p:cNvPr id="60" name="TextShape 6"/>
          <p:cNvSpPr txBox="1"/>
          <p:nvPr/>
        </p:nvSpPr>
        <p:spPr>
          <a:xfrm>
            <a:off x="8424000" y="4320000"/>
            <a:ext cx="1312200" cy="427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Autofit/>
          </a:bodyPr>
          <a:lstStyle/>
          <a:p>
            <a:r>
              <a:rPr lang="fr-FR" sz="1800" b="0" strike="noStrike" spc="-1">
                <a:latin typeface="Arial"/>
                <a:hlinkClick r:id="rId8"/>
              </a:rPr>
              <a:t>Lien FO</a:t>
            </a:r>
            <a:endParaRPr lang="fr-FR" sz="18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96842" y="263507"/>
            <a:ext cx="921550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/>
              <a:t>GAG entre 3.3l/h, 4l/h (les 2 auto-</a:t>
            </a:r>
            <a:r>
              <a:rPr lang="fr-FR" sz="1400" dirty="0" err="1"/>
              <a:t>régulants</a:t>
            </a:r>
            <a:r>
              <a:rPr lang="fr-FR" sz="1400" dirty="0"/>
              <a:t>) et 5l/h (T-TAPE)</a:t>
            </a:r>
          </a:p>
          <a:p>
            <a:r>
              <a:rPr lang="fr-FR" sz="1400" dirty="0"/>
              <a:t>Les débits sont homogènes et stables (compteur = mouchard)</a:t>
            </a:r>
          </a:p>
          <a:p>
            <a:r>
              <a:rPr lang="fr-FR" sz="1400" dirty="0"/>
              <a:t>à pratique stable : débit stable sauf exceptions (attention FTTT : volume sur 2 périodes de 6h consécutives)</a:t>
            </a:r>
          </a:p>
          <a:p>
            <a:r>
              <a:rPr lang="fr-FR" sz="1400" dirty="0"/>
              <a:t>Quelques trous d’envoi (réseau?, station?) = pertes ponctuelles de données d’irrigation</a:t>
            </a:r>
          </a:p>
          <a:p>
            <a:r>
              <a:rPr lang="fr-FR" sz="1400" dirty="0"/>
              <a:t>Impossible de connaître les volumes totaux apportés :</a:t>
            </a:r>
          </a:p>
          <a:p>
            <a:r>
              <a:rPr lang="fr-FR" sz="1400" dirty="0"/>
              <a:t>*compteur sur une partie d’une gaine</a:t>
            </a:r>
          </a:p>
          <a:p>
            <a:r>
              <a:rPr lang="fr-FR" sz="1400" dirty="0"/>
              <a:t>*plusieurs gaines</a:t>
            </a:r>
          </a:p>
          <a:p>
            <a:r>
              <a:rPr lang="fr-FR" sz="1400" dirty="0"/>
              <a:t>*ouverture disparate du nombre de gaines (sauf  Antoine 2531?)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325404" y="2120895"/>
            <a:ext cx="914406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/>
              <a:t>2 types de pratiques :</a:t>
            </a:r>
          </a:p>
          <a:p>
            <a:r>
              <a:rPr lang="fr-FR" sz="1400" dirty="0"/>
              <a:t>*arrosages de 1h espacés : total de 24 (en fait plutôt 27) suite à expérience 2019  : R2-DX 2531</a:t>
            </a:r>
          </a:p>
          <a:p>
            <a:r>
              <a:rPr lang="fr-FR" sz="1400" dirty="0"/>
              <a:t>Avec d’abord tous les 10 jours puis tous les 4/5 jours</a:t>
            </a:r>
          </a:p>
          <a:p>
            <a:endParaRPr lang="fr-FR" sz="1400" dirty="0"/>
          </a:p>
          <a:p>
            <a:r>
              <a:rPr lang="fr-FR" sz="1400" dirty="0"/>
              <a:t>*arrosages de 15 à 30’? journaliers voire 2 fois par jour</a:t>
            </a:r>
          </a:p>
          <a:p>
            <a:r>
              <a:rPr lang="fr-FR" sz="1400" dirty="0"/>
              <a:t>R2-DX 2530 : Après calage de la dose et sortie de l’excès en profondeur, 1 </a:t>
            </a:r>
            <a:r>
              <a:rPr lang="fr-FR" sz="1400" dirty="0" err="1"/>
              <a:t>irrig</a:t>
            </a:r>
            <a:r>
              <a:rPr lang="fr-FR" sz="1400" dirty="0"/>
              <a:t> jour (environ 20’ théorique) pendant le mois de mai, avec arrêt quand saturation. Puis 2 </a:t>
            </a:r>
            <a:r>
              <a:rPr lang="fr-FR" sz="1400" dirty="0" err="1"/>
              <a:t>irrig</a:t>
            </a:r>
            <a:r>
              <a:rPr lang="fr-FR" sz="1400" dirty="0"/>
              <a:t>/jour conduisant à excès et stop </a:t>
            </a:r>
            <a:r>
              <a:rPr lang="fr-FR" sz="1400" dirty="0" err="1"/>
              <a:t>irrig</a:t>
            </a:r>
            <a:r>
              <a:rPr lang="fr-FR" sz="1400" dirty="0"/>
              <a:t> 12 jours! Et alternance </a:t>
            </a:r>
            <a:r>
              <a:rPr lang="fr-FR" sz="1400" dirty="0" err="1"/>
              <a:t>irrig</a:t>
            </a:r>
            <a:r>
              <a:rPr lang="fr-FR" sz="1400" dirty="0"/>
              <a:t> 2/jour, stop </a:t>
            </a:r>
            <a:r>
              <a:rPr lang="fr-FR" sz="1400" dirty="0" err="1"/>
              <a:t>qq</a:t>
            </a:r>
            <a:r>
              <a:rPr lang="fr-FR" sz="1400" dirty="0"/>
              <a:t> jours, reprise, conduisant toujours à une saturation + ou – longue à 50cm.</a:t>
            </a:r>
          </a:p>
          <a:p>
            <a:r>
              <a:rPr lang="fr-FR" sz="1400" dirty="0"/>
              <a:t>Essai de baisse? de la dose du 6 au 11/08, suivi d’une panne? De  = de 15 jours.</a:t>
            </a:r>
          </a:p>
          <a:p>
            <a:r>
              <a:rPr lang="fr-FR" sz="1400" dirty="0"/>
              <a:t>Fin de saison en roue libre </a:t>
            </a:r>
          </a:p>
          <a:p>
            <a:r>
              <a:rPr lang="fr-FR" sz="1400" dirty="0"/>
              <a:t>R2-DX 2532 : idem tant au niveau de la stabilisation de dose que des arrêts d’</a:t>
            </a:r>
            <a:r>
              <a:rPr lang="fr-FR" sz="1400" dirty="0" err="1"/>
              <a:t>irrig</a:t>
            </a:r>
            <a:r>
              <a:rPr lang="fr-FR" sz="1400" dirty="0"/>
              <a:t>, mais plus courts, si baisse en profondeur. 19/06 : X, 20/06 : 2X, 23/06 : 2x1.5X soit 3 fois le volume : Boum, 7 jours de saturation. Essai d’augmentation de la dose (ou panne?) : 24/07 avec effet immédiat. Fin 08 changement d’horaires d’irrigation?</a:t>
            </a:r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3966" y="226080"/>
            <a:ext cx="9321674" cy="946440"/>
          </a:xfrm>
        </p:spPr>
        <p:txBody>
          <a:bodyPr/>
          <a:lstStyle/>
          <a:p>
            <a:pPr algn="ctr"/>
            <a:r>
              <a:rPr lang="fr-FR" b="1" dirty="0">
                <a:solidFill>
                  <a:srgbClr val="0070C0"/>
                </a:solidFill>
              </a:rPr>
              <a:t>Conclusions 2020 et projections 2021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/>
          </p:nvPr>
        </p:nvSpPr>
        <p:spPr>
          <a:xfrm>
            <a:off x="325404" y="1049325"/>
            <a:ext cx="9071640" cy="4000527"/>
          </a:xfrm>
        </p:spPr>
        <p:txBody>
          <a:bodyPr>
            <a:normAutofit fontScale="92500" lnSpcReduction="10000"/>
          </a:bodyPr>
          <a:lstStyle/>
          <a:p>
            <a:r>
              <a:rPr lang="fr-FR" dirty="0"/>
              <a:t>2531 : très spécifique mais ne pas changer ; ça fonctionne. Essayer de comprendre pourquoi? Aller sonder plus profond (nappe, contribution du sol)</a:t>
            </a:r>
          </a:p>
          <a:p>
            <a:r>
              <a:rPr lang="fr-FR" dirty="0"/>
              <a:t>2530 : </a:t>
            </a:r>
            <a:r>
              <a:rPr lang="fr-FR" dirty="0" smtClean="0"/>
              <a:t>mettre </a:t>
            </a:r>
            <a:r>
              <a:rPr lang="fr-FR" dirty="0"/>
              <a:t>une plus petite dose et éviter d’arrêter le GAG : on </a:t>
            </a:r>
            <a:r>
              <a:rPr lang="fr-FR" dirty="0" smtClean="0"/>
              <a:t>joue sur</a:t>
            </a:r>
            <a:r>
              <a:rPr lang="fr-FR" dirty="0" smtClean="0"/>
              <a:t> </a:t>
            </a:r>
            <a:r>
              <a:rPr lang="fr-FR" dirty="0"/>
              <a:t>la fréquence</a:t>
            </a:r>
          </a:p>
          <a:p>
            <a:r>
              <a:rPr lang="fr-FR" dirty="0"/>
              <a:t>2532 : ne pas changer de dose, jouer sur la fréquence</a:t>
            </a:r>
          </a:p>
          <a:p>
            <a:r>
              <a:rPr lang="fr-FR" dirty="0">
                <a:solidFill>
                  <a:srgbClr val="FF0000"/>
                </a:solidFill>
              </a:rPr>
              <a:t>Rien de nouveau mais confirmation</a:t>
            </a:r>
          </a:p>
          <a:p>
            <a:r>
              <a:rPr lang="fr-FR" dirty="0">
                <a:solidFill>
                  <a:srgbClr val="FF0000"/>
                </a:solidFill>
              </a:rPr>
              <a:t>Mettre toujours la même dose et varier le nombre d’apports (par semaine puis par jour)</a:t>
            </a:r>
          </a:p>
          <a:p>
            <a:endParaRPr lang="fr-FR" dirty="0">
              <a:solidFill>
                <a:srgbClr val="FF0000"/>
              </a:solidFill>
            </a:endParaRPr>
          </a:p>
          <a:p>
            <a:r>
              <a:rPr lang="fr-FR" dirty="0">
                <a:solidFill>
                  <a:schemeClr val="tx1"/>
                </a:solidFill>
              </a:rPr>
              <a:t>Suivi extra et sérieux des graphiques avec réactivité</a:t>
            </a:r>
          </a:p>
          <a:p>
            <a:endParaRPr lang="fr-FR" dirty="0">
              <a:solidFill>
                <a:srgbClr val="FF0000"/>
              </a:solidFill>
            </a:endParaRPr>
          </a:p>
          <a:p>
            <a:r>
              <a:rPr lang="fr-FR" dirty="0">
                <a:solidFill>
                  <a:schemeClr val="tx1"/>
                </a:solidFill>
              </a:rPr>
              <a:t>Mettre compteur en début de tunnel ou positionner sur une même longueur de gaine pour comparaison et connaître le nombre de gaines ouvertes</a:t>
            </a:r>
          </a:p>
          <a:p>
            <a:r>
              <a:rPr lang="fr-FR" dirty="0">
                <a:solidFill>
                  <a:schemeClr val="tx1"/>
                </a:solidFill>
              </a:rPr>
              <a:t>Connaissance des volumes totaux et journaliers apportés</a:t>
            </a:r>
          </a:p>
          <a:p>
            <a:endParaRPr lang="fr-FR" dirty="0">
              <a:solidFill>
                <a:schemeClr val="tx1"/>
              </a:solidFill>
            </a:endParaRPr>
          </a:p>
          <a:p>
            <a:r>
              <a:rPr lang="fr-FR" dirty="0">
                <a:solidFill>
                  <a:schemeClr val="tx1"/>
                </a:solidFill>
              </a:rPr>
              <a:t>Mettre SIM autre opérateur et/ou boucher les trous de données</a:t>
            </a:r>
          </a:p>
          <a:p>
            <a:endParaRPr lang="fr-FR" dirty="0">
              <a:solidFill>
                <a:schemeClr val="tx1"/>
              </a:solidFill>
            </a:endParaRPr>
          </a:p>
          <a:p>
            <a:r>
              <a:rPr lang="fr-FR" dirty="0">
                <a:solidFill>
                  <a:schemeClr val="tx1"/>
                </a:solidFill>
              </a:rPr>
              <a:t>Avec 6 gaines, est ce du GAG?, savoir lesquelles fonctionnent ? où mettre les sondes?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10080625" cy="4616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fr-FR" sz="1000" dirty="0">
              <a:latin typeface="Arial" charset="0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Antoine commentaires fin de saison 2019 DX 2531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fr-FR" sz="1000" dirty="0">
              <a:latin typeface="Arial" charset="0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Et pour finir : pourquoi 3 gaines ? Avez-vous une analyse granulométrique et chimique complète ? Cette parcelle est vraiment intéressante. Merci pour vos retours.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Et les dates de plantation, floraison 1er bouquet, 1ère </a:t>
            </a:r>
            <a:r>
              <a:rPr kumimoji="0" lang="fr-FR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irrig</a:t>
            </a:r>
            <a:r>
              <a:rPr kumimoji="0" lang="fr-F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, début récolte, la variété, et pourquoi avoir arrêté la culture alors qu'on aurait pu la continuer jusque novembre.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En 2020 il faudra implanter les sondes + tôt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Mon calcul semble cohérent, donc avec les 3 gaines. Pouvez-vous faire un schéma d'une butte avec les espacements des plants entre et sur le rang, entre gaines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et où étaient les sondes ?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Merci, on fait la même analyse : il faut fractionner un peu plus sur </a:t>
            </a:r>
            <a:r>
              <a:rPr kumimoji="0" lang="fr-FR" sz="10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  <a:cs typeface="Arial" charset="0"/>
              </a:rPr>
              <a:t>ce sol sympathique (il faudra éviter l'excès et la saturation du profil qui ferait effet prolongé de mèche : mettre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  <a:cs typeface="Arial" charset="0"/>
              </a:rPr>
              <a:t>aussi des sondes plus profond?)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19/12/2019 19:02 GMT — </a:t>
            </a:r>
            <a:r>
              <a:rPr kumimoji="0" lang="fr-FR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Antoine MARTIN</a:t>
            </a:r>
            <a:endParaRPr kumimoji="0" lang="fr-FR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: les gaines ont toujours fonctionné ensemble : oui, soit 3 gaines par planche de deux rangs, avec 4 planches, soit 8 rangs de tomates.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19/12/2019 18:59 GMT — </a:t>
            </a:r>
            <a:r>
              <a:rPr kumimoji="0" lang="fr-FR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Antoine MARTIN</a:t>
            </a:r>
            <a:endParaRPr kumimoji="0" lang="fr-FR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: gag T-tape 20cm 1L/h affirmatif.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19/12/2019 18:58 GMT — </a:t>
            </a:r>
            <a:r>
              <a:rPr kumimoji="0" lang="fr-FR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Antoine MARTIN</a:t>
            </a:r>
            <a:endParaRPr kumimoji="0" lang="fr-FR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:non pas de cul noir, mais les courbes ont montrer qu' un arrosage fractionner serait plus approprier.rdt pas calculer mais très </a:t>
            </a:r>
            <a:r>
              <a:rPr kumimoji="0" lang="fr-FR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très</a:t>
            </a:r>
            <a:r>
              <a:rPr kumimoji="0" lang="fr-F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correcte, 1er bouquet très moyen,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trop d 'attente entre l'arrosage de plantation et la première irrigation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  <a:cs typeface="Arial" charset="0"/>
              </a:rPr>
              <a:t>Néanmoins on peut penser qu'une programmation à 2 voire 3 départs par semaine, serait profitable à la culture. Avez-vous eu des culs noirs et quel rendement total ?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  <a:cs typeface="Arial" charset="0"/>
              </a:rPr>
              <a:t>la présence de la nappe à 3m doit contribuer à l'alimentation en eau de vos cultures (je fais l'hypothèse d'une estimation à 50% pour cette contribution du sol,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fr-F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</a:t>
            </a:r>
            <a:r>
              <a:rPr kumimoji="0" lang="fr-FR" sz="1000" b="1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charset="0"/>
                <a:cs typeface="Arial" charset="0"/>
              </a:rPr>
              <a:t>ce qui peut légitimer votre irrigation unique hebdomadaire 1500l/7jours/200plants = 1l/jour/plante : c'est peu. Merci de corriger et de bien préciser le contexte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000" b="1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charset="0"/>
                <a:cs typeface="Arial" charset="0"/>
              </a:rPr>
              <a:t> même si 3 gaines, les enregistrements du COMPTEUR montrent maxi 1500l/semaine pour 50m de butte (rangs doubles) soit si plants à 50cm : 200 plants en aval du compteur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r-FR" sz="1000" dirty="0">
                <a:solidFill>
                  <a:srgbClr val="FF0000"/>
                </a:solidFill>
                <a:latin typeface="Arial" charset="0"/>
                <a:cs typeface="Arial" charset="0"/>
              </a:rPr>
              <a:t> </a:t>
            </a:r>
            <a:r>
              <a:rPr kumimoji="0" lang="fr-FR" sz="10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  <a:cs typeface="Arial" charset="0"/>
              </a:rPr>
              <a:t>Avec ces irrigations, une par semaine, la profondeur est restée "stable" à des niveaux satisfaisants, la surface oscillant plus fortement.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Il serait bien d'avoir un régulateur de pression (600g/800g,1.1kg qu'importe) en entrée de tunnel. Mais les 6 </a:t>
            </a:r>
            <a:r>
              <a:rPr kumimoji="0" lang="fr-FR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irrig</a:t>
            </a:r>
            <a:r>
              <a:rPr kumimoji="0" lang="fr-F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(1h chacune?) entre le 15/07 et 19/08 relativement "homogènes »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r-FR" sz="1000" dirty="0">
                <a:latin typeface="Arial" charset="0"/>
                <a:cs typeface="Arial" charset="0"/>
              </a:rPr>
              <a:t>Q</a:t>
            </a:r>
            <a:r>
              <a:rPr kumimoji="0" lang="fr-F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uel était l'espacement entre plants, entre gaines et quel positionnement des sondes? un schéma? Et confirmation des gaines T-TAPE 20cm 1l/h/goutteur à 600g?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bilan : difficile de s'y retrouver entre les différences sources d'information. Y-a-t'il eu 3 gaines par double range de tomates et ont elles fonctionné toujours ensemble? 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0" y="4692663"/>
            <a:ext cx="989809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2020</a:t>
            </a:r>
            <a:r>
              <a:rPr lang="fr-FR" sz="1200" dirty="0"/>
              <a:t> léger changement de fréquence : 27 irrigations de 1h : Tous les 10 jours puis 4/5 jours à partir de début juin</a:t>
            </a:r>
          </a:p>
          <a:p>
            <a:r>
              <a:rPr lang="fr-FR" sz="1200" dirty="0"/>
              <a:t>T Air max « assez » faible, mise en </a:t>
            </a:r>
            <a:r>
              <a:rPr lang="fr-FR" sz="1200"/>
              <a:t>place régulateur?</a:t>
            </a:r>
            <a:endParaRPr lang="fr-FR" sz="1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394617"/>
          </a:xfrm>
        </p:spPr>
        <p:txBody>
          <a:bodyPr/>
          <a:lstStyle/>
          <a:p>
            <a:r>
              <a:rPr lang="fr-FR" dirty="0"/>
              <a:t>L/plante, m3/ha, mm, </a:t>
            </a:r>
            <a:r>
              <a:rPr lang="fr-FR" dirty="0" err="1"/>
              <a:t>Kc</a:t>
            </a:r>
            <a:r>
              <a:rPr lang="fr-FR" dirty="0"/>
              <a:t> </a:t>
            </a:r>
            <a:r>
              <a:rPr lang="fr-FR" dirty="0" smtClean="0"/>
              <a:t>x ETP,…? 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/>
          </p:nvPr>
        </p:nvSpPr>
        <p:spPr>
          <a:xfrm>
            <a:off x="468280" y="977887"/>
            <a:ext cx="9071640" cy="4286279"/>
          </a:xfrm>
        </p:spPr>
        <p:txBody>
          <a:bodyPr>
            <a:noAutofit/>
          </a:bodyPr>
          <a:lstStyle/>
          <a:p>
            <a:r>
              <a:rPr lang="fr-FR" sz="1400" dirty="0"/>
              <a:t>Difficile de donner des éléments sûrs, sauf!? ….</a:t>
            </a:r>
          </a:p>
          <a:p>
            <a:r>
              <a:rPr lang="fr-FR" sz="1400" dirty="0"/>
              <a:t>Chez Antoine, assurance d’avoir :</a:t>
            </a:r>
          </a:p>
          <a:p>
            <a:r>
              <a:rPr lang="fr-FR" sz="1400" dirty="0"/>
              <a:t>En 2019 4 rangs doubles, 3 gaines toujours en fonctionnement, 2plants/m2</a:t>
            </a:r>
          </a:p>
          <a:p>
            <a:r>
              <a:rPr lang="fr-FR" sz="1400" dirty="0"/>
              <a:t>En 2020 4 mono-rangs, 4 gaines toujours en fonctionnement, 2 têtes/m2</a:t>
            </a:r>
          </a:p>
          <a:p>
            <a:endParaRPr lang="fr-FR" sz="1400" dirty="0"/>
          </a:p>
          <a:p>
            <a:r>
              <a:rPr lang="fr-FR" sz="1400" dirty="0"/>
              <a:t>calcul :</a:t>
            </a:r>
          </a:p>
          <a:p>
            <a:endParaRPr lang="fr-FR" sz="1400" dirty="0"/>
          </a:p>
          <a:p>
            <a:r>
              <a:rPr lang="fr-FR" sz="1400" dirty="0"/>
              <a:t>2019 </a:t>
            </a:r>
          </a:p>
          <a:p>
            <a:r>
              <a:rPr lang="fr-FR" sz="1400" dirty="0"/>
              <a:t>avec 3 gaines, 1 arrosage régulier  tous les 7 jours, on arrive à 1l/plant/jour soit 2l/m2/jour et à 2000m3/ha </a:t>
            </a:r>
          </a:p>
          <a:p>
            <a:endParaRPr lang="fr-FR" sz="1400" dirty="0"/>
          </a:p>
          <a:p>
            <a:r>
              <a:rPr lang="fr-FR" sz="1400" dirty="0"/>
              <a:t>2020</a:t>
            </a:r>
          </a:p>
          <a:p>
            <a:r>
              <a:rPr lang="fr-FR" sz="1400" dirty="0"/>
              <a:t>Avec 4 gaines, 27 arrosages sur 180 jours, 6500l enregistrés par gaine/92 têtes, ça donne 2800m3/ha et une moyenne de1.5l/tête soit 3l/plant ou 3l/m2 = 30m3/ha/jour</a:t>
            </a:r>
          </a:p>
          <a:p>
            <a:r>
              <a:rPr lang="fr-FR" sz="1400" dirty="0"/>
              <a:t>Au maximum 4l/m2/jour ou 40m3/ha/jour sur les plus belles journées</a:t>
            </a:r>
          </a:p>
          <a:p>
            <a:r>
              <a:rPr lang="fr-FR" sz="1400" dirty="0"/>
              <a:t>En général avec GAG simple ou avec un nombre de gaines variant de 1(centrale) à 2 (bords de paillage) ou 3 (centrale + côtés), on est plus proche en tunnels de 2.5l/m2/jour au max des consommations</a:t>
            </a:r>
          </a:p>
          <a:p>
            <a:endParaRPr lang="fr-FR" sz="1400" dirty="0"/>
          </a:p>
          <a:p>
            <a:endParaRPr lang="fr-FR" sz="1400" dirty="0"/>
          </a:p>
          <a:p>
            <a:r>
              <a:rPr lang="fr-FR" sz="1400" dirty="0"/>
              <a:t>Qu’on soit avec 4 à 6 gaines d’un GAG, on se rapproche assez de l’aspersion, donc de ses volumes!?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xmlns="" id="{BC8D4F6F-8F73-4E9C-A558-6EB79BBCBB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92551" y="26927"/>
            <a:ext cx="3482236" cy="129799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436</TotalTime>
  <Words>1265</Words>
  <Application>Microsoft Office PowerPoint</Application>
  <PresentationFormat>Personnalisé</PresentationFormat>
  <Paragraphs>116</Paragraphs>
  <Slides>8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9" baseType="lpstr">
      <vt:lpstr>Office Theme</vt:lpstr>
      <vt:lpstr>Diapositive 1</vt:lpstr>
      <vt:lpstr>Diapositive 2</vt:lpstr>
      <vt:lpstr>Diapositive 3</vt:lpstr>
      <vt:lpstr>Diapositive 4</vt:lpstr>
      <vt:lpstr>Diapositive 5</vt:lpstr>
      <vt:lpstr>Conclusions 2020 et projections 2021</vt:lpstr>
      <vt:lpstr>Diapositive 7</vt:lpstr>
      <vt:lpstr>L/plante, m3/ha, mm, Kc x ETP,…?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vero</dc:creator>
  <cp:lastModifiedBy>hervé henry</cp:lastModifiedBy>
  <cp:revision>48</cp:revision>
  <dcterms:created xsi:type="dcterms:W3CDTF">2021-01-22T09:00:25Z</dcterms:created>
  <dcterms:modified xsi:type="dcterms:W3CDTF">2021-01-25T21:03:58Z</dcterms:modified>
  <dc:language>fr-FR</dc:language>
</cp:coreProperties>
</file>