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4.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917" r:id="rId2"/>
    <p:sldMasterId id="2147483737" r:id="rId3"/>
    <p:sldMasterId id="2147483750" r:id="rId4"/>
    <p:sldMasterId id="2147483713" r:id="rId5"/>
  </p:sldMasterIdLst>
  <p:notesMasterIdLst>
    <p:notesMasterId r:id="rId104"/>
  </p:notesMasterIdLst>
  <p:handoutMasterIdLst>
    <p:handoutMasterId r:id="rId105"/>
  </p:handoutMasterIdLst>
  <p:sldIdLst>
    <p:sldId id="256" r:id="rId6"/>
    <p:sldId id="259" r:id="rId7"/>
    <p:sldId id="324" r:id="rId8"/>
    <p:sldId id="260" r:id="rId9"/>
    <p:sldId id="265" r:id="rId10"/>
    <p:sldId id="268" r:id="rId11"/>
    <p:sldId id="275" r:id="rId12"/>
    <p:sldId id="280" r:id="rId13"/>
    <p:sldId id="371" r:id="rId14"/>
    <p:sldId id="372" r:id="rId15"/>
    <p:sldId id="285" r:id="rId16"/>
    <p:sldId id="286" r:id="rId17"/>
    <p:sldId id="287" r:id="rId18"/>
    <p:sldId id="288" r:id="rId19"/>
    <p:sldId id="289" r:id="rId20"/>
    <p:sldId id="370" r:id="rId21"/>
    <p:sldId id="395" r:id="rId22"/>
    <p:sldId id="278" r:id="rId23"/>
    <p:sldId id="359" r:id="rId24"/>
    <p:sldId id="279" r:id="rId25"/>
    <p:sldId id="272" r:id="rId26"/>
    <p:sldId id="374" r:id="rId27"/>
    <p:sldId id="387" r:id="rId28"/>
    <p:sldId id="281" r:id="rId29"/>
    <p:sldId id="291" r:id="rId30"/>
    <p:sldId id="267" r:id="rId31"/>
    <p:sldId id="327" r:id="rId32"/>
    <p:sldId id="290" r:id="rId33"/>
    <p:sldId id="375" r:id="rId34"/>
    <p:sldId id="388" r:id="rId35"/>
    <p:sldId id="382" r:id="rId36"/>
    <p:sldId id="337" r:id="rId37"/>
    <p:sldId id="297" r:id="rId38"/>
    <p:sldId id="298" r:id="rId39"/>
    <p:sldId id="299" r:id="rId40"/>
    <p:sldId id="369" r:id="rId41"/>
    <p:sldId id="376" r:id="rId42"/>
    <p:sldId id="389" r:id="rId43"/>
    <p:sldId id="390" r:id="rId44"/>
    <p:sldId id="383" r:id="rId45"/>
    <p:sldId id="305" r:id="rId46"/>
    <p:sldId id="347" r:id="rId47"/>
    <p:sldId id="306" r:id="rId48"/>
    <p:sldId id="307" r:id="rId49"/>
    <p:sldId id="373" r:id="rId50"/>
    <p:sldId id="391" r:id="rId51"/>
    <p:sldId id="384" r:id="rId52"/>
    <p:sldId id="312" r:id="rId53"/>
    <p:sldId id="353" r:id="rId54"/>
    <p:sldId id="313" r:id="rId55"/>
    <p:sldId id="314" r:id="rId56"/>
    <p:sldId id="377" r:id="rId57"/>
    <p:sldId id="321" r:id="rId58"/>
    <p:sldId id="367" r:id="rId59"/>
    <p:sldId id="368" r:id="rId60"/>
    <p:sldId id="365" r:id="rId61"/>
    <p:sldId id="322" r:id="rId62"/>
    <p:sldId id="323" r:id="rId63"/>
    <p:sldId id="385" r:id="rId64"/>
    <p:sldId id="386" r:id="rId65"/>
    <p:sldId id="380" r:id="rId66"/>
    <p:sldId id="394" r:id="rId67"/>
    <p:sldId id="392" r:id="rId68"/>
    <p:sldId id="393" r:id="rId69"/>
    <p:sldId id="325" r:id="rId70"/>
    <p:sldId id="326" r:id="rId71"/>
    <p:sldId id="330" r:id="rId72"/>
    <p:sldId id="331" r:id="rId73"/>
    <p:sldId id="332" r:id="rId74"/>
    <p:sldId id="333" r:id="rId75"/>
    <p:sldId id="334" r:id="rId76"/>
    <p:sldId id="338" r:id="rId77"/>
    <p:sldId id="336" r:id="rId78"/>
    <p:sldId id="335" r:id="rId79"/>
    <p:sldId id="340" r:id="rId80"/>
    <p:sldId id="341" r:id="rId81"/>
    <p:sldId id="342" r:id="rId82"/>
    <p:sldId id="343" r:id="rId83"/>
    <p:sldId id="344" r:id="rId84"/>
    <p:sldId id="345" r:id="rId85"/>
    <p:sldId id="346" r:id="rId86"/>
    <p:sldId id="348" r:id="rId87"/>
    <p:sldId id="349" r:id="rId88"/>
    <p:sldId id="350" r:id="rId89"/>
    <p:sldId id="351" r:id="rId90"/>
    <p:sldId id="352" r:id="rId91"/>
    <p:sldId id="354" r:id="rId92"/>
    <p:sldId id="355" r:id="rId93"/>
    <p:sldId id="356" r:id="rId94"/>
    <p:sldId id="357" r:id="rId95"/>
    <p:sldId id="358" r:id="rId96"/>
    <p:sldId id="360" r:id="rId97"/>
    <p:sldId id="361" r:id="rId98"/>
    <p:sldId id="362" r:id="rId99"/>
    <p:sldId id="363" r:id="rId100"/>
    <p:sldId id="364" r:id="rId101"/>
    <p:sldId id="319" r:id="rId102"/>
    <p:sldId id="320" r:id="rId10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55">
          <p15:clr>
            <a:srgbClr val="A4A3A4"/>
          </p15:clr>
        </p15:guide>
        <p15:guide id="2" orient="horz" pos="3698">
          <p15:clr>
            <a:srgbClr val="A4A3A4"/>
          </p15:clr>
        </p15:guide>
        <p15:guide id="3" pos="3840">
          <p15:clr>
            <a:srgbClr val="A4A3A4"/>
          </p15:clr>
        </p15:guide>
        <p15:guide id="4" pos="1412">
          <p15:clr>
            <a:srgbClr val="A4A3A4"/>
          </p15:clr>
        </p15:guide>
        <p15:guide id="5" pos="42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F2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217C75-B89B-41A7-9A0E-9897EB4C7D52}" v="3" dt="2022-02-07T13:39:31.764"/>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269D01E-BC32-4049-B463-5C60D7B0CCD2}" styleName="Style à thème 2 - Accentuation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A111915-BE36-4E01-A7E5-04B1672EAD32}" styleName="Style léger 2 - Accentuation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27F97BB-C833-4FB7-BDE5-3F7075034690}" styleName="Style à thème 2 - Accentuation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392" autoAdjust="0"/>
    <p:restoredTop sz="94660"/>
  </p:normalViewPr>
  <p:slideViewPr>
    <p:cSldViewPr snapToGrid="0">
      <p:cViewPr varScale="1">
        <p:scale>
          <a:sx n="66" d="100"/>
          <a:sy n="66" d="100"/>
        </p:scale>
        <p:origin x="396" y="66"/>
      </p:cViewPr>
      <p:guideLst>
        <p:guide orient="horz" pos="3955"/>
        <p:guide orient="horz" pos="3698"/>
        <p:guide pos="3840"/>
        <p:guide pos="1412"/>
        <p:guide pos="420"/>
      </p:guideLst>
    </p:cSldViewPr>
  </p:slideViewPr>
  <p:notesTextViewPr>
    <p:cViewPr>
      <p:scale>
        <a:sx n="1" d="1"/>
        <a:sy n="1" d="1"/>
      </p:scale>
      <p:origin x="0" y="0"/>
    </p:cViewPr>
  </p:notesTextViewPr>
  <p:notesViewPr>
    <p:cSldViewPr snapToGrid="0">
      <p:cViewPr varScale="1">
        <p:scale>
          <a:sx n="65" d="100"/>
          <a:sy n="65" d="100"/>
        </p:scale>
        <p:origin x="3154" y="91"/>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07" Type="http://schemas.openxmlformats.org/officeDocument/2006/relationships/viewProps" Target="viewProps.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102" Type="http://schemas.openxmlformats.org/officeDocument/2006/relationships/slide" Target="slides/slide97.xml"/><Relationship Id="rId110" Type="http://schemas.microsoft.com/office/2016/11/relationships/changesInfo" Target="changesInfos/changesInfo1.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slide" Target="slides/slide98.xml"/><Relationship Id="rId108"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1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tableStyles" Target="tableStyles.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o Bio" userId="71fa897e50c971a8" providerId="LiveId" clId="{12217C75-B89B-41A7-9A0E-9897EB4C7D52}"/>
    <pc:docChg chg="custSel addSld modSld">
      <pc:chgData name="Garo Bio" userId="71fa897e50c971a8" providerId="LiveId" clId="{12217C75-B89B-41A7-9A0E-9897EB4C7D52}" dt="2022-02-07T14:02:34.616" v="315" actId="20577"/>
      <pc:docMkLst>
        <pc:docMk/>
      </pc:docMkLst>
      <pc:sldChg chg="modSp mod">
        <pc:chgData name="Garo Bio" userId="71fa897e50c971a8" providerId="LiveId" clId="{12217C75-B89B-41A7-9A0E-9897EB4C7D52}" dt="2022-02-07T13:46:05.508" v="270" actId="20577"/>
        <pc:sldMkLst>
          <pc:docMk/>
          <pc:sldMk cId="1080163436" sldId="279"/>
        </pc:sldMkLst>
        <pc:spChg chg="mod">
          <ac:chgData name="Garo Bio" userId="71fa897e50c971a8" providerId="LiveId" clId="{12217C75-B89B-41A7-9A0E-9897EB4C7D52}" dt="2022-02-07T13:46:05.508" v="270" actId="20577"/>
          <ac:spMkLst>
            <pc:docMk/>
            <pc:sldMk cId="1080163436" sldId="279"/>
            <ac:spMk id="9" creationId="{00000000-0000-0000-0000-000000000000}"/>
          </ac:spMkLst>
        </pc:spChg>
      </pc:sldChg>
      <pc:sldChg chg="modSp mod">
        <pc:chgData name="Garo Bio" userId="71fa897e50c971a8" providerId="LiveId" clId="{12217C75-B89B-41A7-9A0E-9897EB4C7D52}" dt="2022-02-07T13:59:48.346" v="314" actId="20577"/>
        <pc:sldMkLst>
          <pc:docMk/>
          <pc:sldMk cId="582844324" sldId="298"/>
        </pc:sldMkLst>
        <pc:spChg chg="mod">
          <ac:chgData name="Garo Bio" userId="71fa897e50c971a8" providerId="LiveId" clId="{12217C75-B89B-41A7-9A0E-9897EB4C7D52}" dt="2022-02-07T13:59:48.346" v="314" actId="20577"/>
          <ac:spMkLst>
            <pc:docMk/>
            <pc:sldMk cId="582844324" sldId="298"/>
            <ac:spMk id="9" creationId="{00000000-0000-0000-0000-000000000000}"/>
          </ac:spMkLst>
        </pc:spChg>
      </pc:sldChg>
      <pc:sldChg chg="modSp mod">
        <pc:chgData name="Garo Bio" userId="71fa897e50c971a8" providerId="LiveId" clId="{12217C75-B89B-41A7-9A0E-9897EB4C7D52}" dt="2022-02-07T13:45:14.865" v="224" actId="20577"/>
        <pc:sldMkLst>
          <pc:docMk/>
          <pc:sldMk cId="2354555581" sldId="359"/>
        </pc:sldMkLst>
        <pc:spChg chg="mod">
          <ac:chgData name="Garo Bio" userId="71fa897e50c971a8" providerId="LiveId" clId="{12217C75-B89B-41A7-9A0E-9897EB4C7D52}" dt="2022-02-07T13:45:14.865" v="224" actId="20577"/>
          <ac:spMkLst>
            <pc:docMk/>
            <pc:sldMk cId="2354555581" sldId="359"/>
            <ac:spMk id="9" creationId="{00000000-0000-0000-0000-000000000000}"/>
          </ac:spMkLst>
        </pc:spChg>
      </pc:sldChg>
      <pc:sldChg chg="modSp mod">
        <pc:chgData name="Garo Bio" userId="71fa897e50c971a8" providerId="LiveId" clId="{12217C75-B89B-41A7-9A0E-9897EB4C7D52}" dt="2022-02-07T14:02:34.616" v="315" actId="20577"/>
        <pc:sldMkLst>
          <pc:docMk/>
          <pc:sldMk cId="3029275154" sldId="360"/>
        </pc:sldMkLst>
        <pc:spChg chg="mod">
          <ac:chgData name="Garo Bio" userId="71fa897e50c971a8" providerId="LiveId" clId="{12217C75-B89B-41A7-9A0E-9897EB4C7D52}" dt="2022-02-07T14:02:34.616" v="315" actId="20577"/>
          <ac:spMkLst>
            <pc:docMk/>
            <pc:sldMk cId="3029275154" sldId="360"/>
            <ac:spMk id="8" creationId="{00000000-0000-0000-0000-000000000000}"/>
          </ac:spMkLst>
        </pc:spChg>
      </pc:sldChg>
      <pc:sldChg chg="modSp mod">
        <pc:chgData name="Garo Bio" userId="71fa897e50c971a8" providerId="LiveId" clId="{12217C75-B89B-41A7-9A0E-9897EB4C7D52}" dt="2022-02-07T13:39:17.295" v="98" actId="27636"/>
        <pc:sldMkLst>
          <pc:docMk/>
          <pc:sldMk cId="3846765008" sldId="371"/>
        </pc:sldMkLst>
        <pc:spChg chg="mod">
          <ac:chgData name="Garo Bio" userId="71fa897e50c971a8" providerId="LiveId" clId="{12217C75-B89B-41A7-9A0E-9897EB4C7D52}" dt="2022-02-07T13:39:17.295" v="98" actId="27636"/>
          <ac:spMkLst>
            <pc:docMk/>
            <pc:sldMk cId="3846765008" sldId="371"/>
            <ac:spMk id="8" creationId="{00000000-0000-0000-0000-000000000000}"/>
          </ac:spMkLst>
        </pc:spChg>
      </pc:sldChg>
      <pc:sldChg chg="modSp mod">
        <pc:chgData name="Garo Bio" userId="71fa897e50c971a8" providerId="LiveId" clId="{12217C75-B89B-41A7-9A0E-9897EB4C7D52}" dt="2022-02-07T13:39:17.314" v="99" actId="27636"/>
        <pc:sldMkLst>
          <pc:docMk/>
          <pc:sldMk cId="3836729636" sldId="372"/>
        </pc:sldMkLst>
        <pc:spChg chg="mod">
          <ac:chgData name="Garo Bio" userId="71fa897e50c971a8" providerId="LiveId" clId="{12217C75-B89B-41A7-9A0E-9897EB4C7D52}" dt="2022-02-07T13:39:17.314" v="99" actId="27636"/>
          <ac:spMkLst>
            <pc:docMk/>
            <pc:sldMk cId="3836729636" sldId="372"/>
            <ac:spMk id="6" creationId="{00000000-0000-0000-0000-000000000000}"/>
          </ac:spMkLst>
        </pc:spChg>
      </pc:sldChg>
      <pc:sldChg chg="delSp modSp add mod">
        <pc:chgData name="Garo Bio" userId="71fa897e50c971a8" providerId="LiveId" clId="{12217C75-B89B-41A7-9A0E-9897EB4C7D52}" dt="2022-02-07T13:43:59.579" v="221" actId="20577"/>
        <pc:sldMkLst>
          <pc:docMk/>
          <pc:sldMk cId="1851326865" sldId="395"/>
        </pc:sldMkLst>
        <pc:spChg chg="mod">
          <ac:chgData name="Garo Bio" userId="71fa897e50c971a8" providerId="LiveId" clId="{12217C75-B89B-41A7-9A0E-9897EB4C7D52}" dt="2022-02-07T13:43:59.579" v="221" actId="20577"/>
          <ac:spMkLst>
            <pc:docMk/>
            <pc:sldMk cId="1851326865" sldId="395"/>
            <ac:spMk id="2" creationId="{00000000-0000-0000-0000-000000000000}"/>
          </ac:spMkLst>
        </pc:spChg>
        <pc:spChg chg="del">
          <ac:chgData name="Garo Bio" userId="71fa897e50c971a8" providerId="LiveId" clId="{12217C75-B89B-41A7-9A0E-9897EB4C7D52}" dt="2022-02-07T13:29:44.490" v="24" actId="478"/>
          <ac:spMkLst>
            <pc:docMk/>
            <pc:sldMk cId="1851326865" sldId="395"/>
            <ac:spMk id="10" creationId="{00000000-0000-0000-0000-000000000000}"/>
          </ac:spMkLst>
        </pc:spChg>
        <pc:spChg chg="del">
          <ac:chgData name="Garo Bio" userId="71fa897e50c971a8" providerId="LiveId" clId="{12217C75-B89B-41A7-9A0E-9897EB4C7D52}" dt="2022-02-07T13:31:59.755" v="80" actId="478"/>
          <ac:spMkLst>
            <pc:docMk/>
            <pc:sldMk cId="1851326865" sldId="395"/>
            <ac:spMk id="11" creationId="{00000000-0000-0000-0000-000000000000}"/>
          </ac:spMkLst>
        </pc:spChg>
        <pc:graphicFrameChg chg="mod modGraphic">
          <ac:chgData name="Garo Bio" userId="71fa897e50c971a8" providerId="LiveId" clId="{12217C75-B89B-41A7-9A0E-9897EB4C7D52}" dt="2022-02-07T13:42:59.620" v="219" actId="1076"/>
          <ac:graphicFrameMkLst>
            <pc:docMk/>
            <pc:sldMk cId="1851326865" sldId="395"/>
            <ac:graphicFrameMk id="5" creationId="{00000000-0000-0000-0000-000000000000}"/>
          </ac:graphicFrameMkLst>
        </pc:graphicFrameChg>
        <pc:picChg chg="del">
          <ac:chgData name="Garo Bio" userId="71fa897e50c971a8" providerId="LiveId" clId="{12217C75-B89B-41A7-9A0E-9897EB4C7D52}" dt="2022-02-07T13:32:01.817" v="81" actId="478"/>
          <ac:picMkLst>
            <pc:docMk/>
            <pc:sldMk cId="1851326865" sldId="395"/>
            <ac:picMk id="12" creationId="{00000000-0000-0000-0000-00000000000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95A649CC-B4E3-47C0-8DB7-1DCEE8C5F05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C96B2A03-9A0F-4D00-98F7-059CED26AA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0AD2DDF-96C6-411C-B27D-033DCFAE1683}" type="datetimeFigureOut">
              <a:rPr lang="fr-FR" smtClean="0"/>
              <a:t>07/02/2022</a:t>
            </a:fld>
            <a:endParaRPr lang="fr-FR"/>
          </a:p>
        </p:txBody>
      </p:sp>
      <p:sp>
        <p:nvSpPr>
          <p:cNvPr id="4" name="Espace réservé du pied de page 3">
            <a:extLst>
              <a:ext uri="{FF2B5EF4-FFF2-40B4-BE49-F238E27FC236}">
                <a16:creationId xmlns:a16="http://schemas.microsoft.com/office/drawing/2014/main" id="{1F07BF4F-C86B-42CD-8C76-D3CACD679F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2BAE973B-D74A-4F4A-ABE7-89CD8AAE1B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18C2F85-3C67-410B-AE62-0C907F782875}" type="slidenum">
              <a:rPr lang="fr-FR" smtClean="0"/>
              <a:t>‹N°›</a:t>
            </a:fld>
            <a:endParaRPr lang="fr-FR"/>
          </a:p>
        </p:txBody>
      </p:sp>
    </p:spTree>
    <p:extLst>
      <p:ext uri="{BB962C8B-B14F-4D97-AF65-F5344CB8AC3E}">
        <p14:creationId xmlns:p14="http://schemas.microsoft.com/office/powerpoint/2010/main" val="2350300989"/>
      </p:ext>
    </p:extLst>
  </p:cSld>
  <p:clrMap bg1="lt1" tx1="dk1" bg2="lt2" tx2="dk2" accent1="accent1" accent2="accent2" accent3="accent3" accent4="accent4" accent5="accent5" accent6="accent6" hlink="hlink" folHlink="folHlink"/>
  <p:hf sldNum="0" dt="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BDB55B-1E9E-4091-8D75-12745DD0CDF5}" type="slidenum">
              <a:rPr lang="fr-FR" smtClean="0"/>
              <a:t>‹N°›</a:t>
            </a:fld>
            <a:endParaRPr lang="fr-FR"/>
          </a:p>
        </p:txBody>
      </p:sp>
      <p:pic>
        <p:nvPicPr>
          <p:cNvPr id="8" name="Image 7">
            <a:extLst>
              <a:ext uri="{FF2B5EF4-FFF2-40B4-BE49-F238E27FC236}">
                <a16:creationId xmlns:a16="http://schemas.microsoft.com/office/drawing/2014/main" id="{0728A54B-E1C0-4DD7-B6A0-DD4AFD29E9E5}"/>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815263" y="8026350"/>
            <a:ext cx="868324" cy="917124"/>
          </a:xfrm>
          <a:prstGeom prst="rect">
            <a:avLst/>
          </a:prstGeom>
        </p:spPr>
      </p:pic>
      <p:sp>
        <p:nvSpPr>
          <p:cNvPr id="9" name="Espace réservé de l'en-tête 1"/>
          <p:cNvSpPr>
            <a:spLocks noGrp="1"/>
          </p:cNvSpPr>
          <p:nvPr>
            <p:ph type="hdr" sz="quarter"/>
          </p:nvPr>
        </p:nvSpPr>
        <p:spPr>
          <a:xfrm>
            <a:off x="581575" y="354266"/>
            <a:ext cx="4229100" cy="458788"/>
          </a:xfrm>
          <a:prstGeom prst="rect">
            <a:avLst/>
          </a:prstGeom>
        </p:spPr>
        <p:txBody>
          <a:bodyPr vert="horz" lIns="91440" tIns="45720" rIns="91440" bIns="45720" rtlCol="0"/>
          <a:lstStyle>
            <a:lvl1pPr algn="l">
              <a:defRPr sz="1400" b="1">
                <a:latin typeface="Verdana" panose="020B0604030504040204" pitchFamily="34" charset="0"/>
                <a:ea typeface="Verdana" panose="020B0604030504040204" pitchFamily="34" charset="0"/>
              </a:defRPr>
            </a:lvl1pPr>
          </a:lstStyle>
          <a:p>
            <a:endParaRPr lang="fr-FR" dirty="0"/>
          </a:p>
        </p:txBody>
      </p:sp>
    </p:spTree>
    <p:extLst>
      <p:ext uri="{BB962C8B-B14F-4D97-AF65-F5344CB8AC3E}">
        <p14:creationId xmlns:p14="http://schemas.microsoft.com/office/powerpoint/2010/main" val="1041307895"/>
      </p:ext>
    </p:extLst>
  </p:cSld>
  <p:clrMap bg1="lt1" tx1="dk1" bg2="lt2" tx2="dk2" accent1="accent1" accent2="accent2" accent3="accent3" accent4="accent4" accent5="accent5" accent6="accent6" hlink="hlink" folHlink="folHlink"/>
  <p:hf sldNum="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685800" y="1422400"/>
            <a:ext cx="5486400" cy="3086100"/>
          </a:xfrm>
        </p:spPr>
      </p:sp>
      <p:sp>
        <p:nvSpPr>
          <p:cNvPr id="3" name="Espace réservé des notes 2"/>
          <p:cNvSpPr>
            <a:spLocks noGrp="1"/>
          </p:cNvSpPr>
          <p:nvPr>
            <p:ph type="body" idx="1"/>
          </p:nvPr>
        </p:nvSpPr>
        <p:spPr>
          <a:xfrm>
            <a:off x="685800" y="4680000"/>
            <a:ext cx="5486400" cy="3902400"/>
          </a:xfrm>
        </p:spPr>
        <p:txBody>
          <a:bodyPr/>
          <a:lstStyle/>
          <a:p>
            <a:endParaRPr lang="fr-FR" dirty="0">
              <a:latin typeface="Verdana" panose="020B0604030504040204" pitchFamily="34" charset="0"/>
              <a:ea typeface="Verdana" panose="020B0604030504040204" pitchFamily="34" charset="0"/>
            </a:endParaRPr>
          </a:p>
        </p:txBody>
      </p:sp>
      <p:pic>
        <p:nvPicPr>
          <p:cNvPr id="8" name="Image 7">
            <a:extLst>
              <a:ext uri="{FF2B5EF4-FFF2-40B4-BE49-F238E27FC236}">
                <a16:creationId xmlns:a16="http://schemas.microsoft.com/office/drawing/2014/main" id="{9D661F2B-1247-44B4-B2AD-8F8F4AB2F61F}"/>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815263" y="8026350"/>
            <a:ext cx="868324" cy="917124"/>
          </a:xfrm>
          <a:prstGeom prst="rect">
            <a:avLst/>
          </a:prstGeom>
        </p:spPr>
      </p:pic>
      <p:sp>
        <p:nvSpPr>
          <p:cNvPr id="9" name="Espace réservé du pied de page 8">
            <a:extLst>
              <a:ext uri="{FF2B5EF4-FFF2-40B4-BE49-F238E27FC236}">
                <a16:creationId xmlns:a16="http://schemas.microsoft.com/office/drawing/2014/main" id="{F727BC44-981A-43C3-A507-91FEC4A074D1}"/>
              </a:ext>
            </a:extLst>
          </p:cNvPr>
          <p:cNvSpPr>
            <a:spLocks noGrp="1"/>
          </p:cNvSpPr>
          <p:nvPr>
            <p:ph type="ftr" sz="quarter" idx="4"/>
          </p:nvPr>
        </p:nvSpPr>
        <p:spPr>
          <a:xfrm>
            <a:off x="457200" y="8704800"/>
            <a:ext cx="2971800" cy="302400"/>
          </a:xfrm>
        </p:spPr>
        <p:txBody>
          <a:bodyPr/>
          <a:lstStyle/>
          <a:p>
            <a:endParaRPr lang="fr-FR" sz="800" dirty="0">
              <a:latin typeface="Verdana" panose="020B0604030504040204" pitchFamily="34" charset="0"/>
              <a:ea typeface="Verdana" panose="020B0604030504040204" pitchFamily="34" charset="0"/>
            </a:endParaRPr>
          </a:p>
        </p:txBody>
      </p:sp>
      <p:sp>
        <p:nvSpPr>
          <p:cNvPr id="10" name="Espace réservé de l'en-tête 9">
            <a:extLst>
              <a:ext uri="{FF2B5EF4-FFF2-40B4-BE49-F238E27FC236}">
                <a16:creationId xmlns:a16="http://schemas.microsoft.com/office/drawing/2014/main" id="{CCEE4483-A508-493C-A2FD-589AED411434}"/>
              </a:ext>
            </a:extLst>
          </p:cNvPr>
          <p:cNvSpPr>
            <a:spLocks noGrp="1"/>
          </p:cNvSpPr>
          <p:nvPr>
            <p:ph type="hdr" sz="quarter"/>
          </p:nvPr>
        </p:nvSpPr>
        <p:spPr>
          <a:xfrm>
            <a:off x="348739" y="332206"/>
            <a:ext cx="4230000" cy="458788"/>
          </a:xfrm>
          <a:prstGeom prst="rect">
            <a:avLst/>
          </a:prstGeom>
        </p:spPr>
        <p:txBody>
          <a:bodyPr/>
          <a:lstStyle/>
          <a:p>
            <a:endParaRPr lang="fr-FR" sz="1400" b="1"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024722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619926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270383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247724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700975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83755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433813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84105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153487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307201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6518329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29277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82722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128161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1408768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4772884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020346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073962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7105047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2831447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59108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6917538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31229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0152965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936665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0786188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854247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7504123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2247887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4268822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5404977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2948723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93163203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6183418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270205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4095612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684816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7572297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7860160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0953020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7963134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4826518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00960238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402600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4602395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3252110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52456038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06479197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9017615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05537965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21676070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86244417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11476527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63231590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05860108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9867385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9755428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48677204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2815513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6905146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94092640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63402041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60357761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99217689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77233231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3210081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99174178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15611572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81965224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10584999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05519604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1323090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07597132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1431539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8204669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85078790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18637997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647241128"/>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52695862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54296247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58712617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2018939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412159837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03784090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916393127"/>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55595379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05373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953339219"/>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50934231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382878780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159759608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pied de page 3"/>
          <p:cNvSpPr>
            <a:spLocks noGrp="1"/>
          </p:cNvSpPr>
          <p:nvPr>
            <p:ph type="ftr" sz="quarter" idx="10"/>
          </p:nvPr>
        </p:nvSpPr>
        <p:spPr/>
        <p:txBody>
          <a:bodyPr/>
          <a:lstStyle/>
          <a:p>
            <a:endParaRPr lang="fr-FR"/>
          </a:p>
        </p:txBody>
      </p:sp>
      <p:sp>
        <p:nvSpPr>
          <p:cNvPr id="5" name="Espace réservé de l'en-tête 4"/>
          <p:cNvSpPr>
            <a:spLocks noGrp="1"/>
          </p:cNvSpPr>
          <p:nvPr>
            <p:ph type="hdr" sz="quarter" idx="11"/>
          </p:nvPr>
        </p:nvSpPr>
        <p:spPr/>
        <p:txBody>
          <a:bodyPr/>
          <a:lstStyle/>
          <a:p>
            <a:endParaRPr lang="fr-FR" dirty="0"/>
          </a:p>
        </p:txBody>
      </p:sp>
    </p:spTree>
    <p:extLst>
      <p:ext uri="{BB962C8B-B14F-4D97-AF65-F5344CB8AC3E}">
        <p14:creationId xmlns:p14="http://schemas.microsoft.com/office/powerpoint/2010/main" val="2280859808"/>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685800" y="1422400"/>
            <a:ext cx="5486400" cy="3086100"/>
          </a:xfrm>
        </p:spPr>
      </p:sp>
      <p:sp>
        <p:nvSpPr>
          <p:cNvPr id="3" name="Espace réservé des notes 2"/>
          <p:cNvSpPr>
            <a:spLocks noGrp="1"/>
          </p:cNvSpPr>
          <p:nvPr>
            <p:ph type="body" idx="1"/>
          </p:nvPr>
        </p:nvSpPr>
        <p:spPr>
          <a:xfrm>
            <a:off x="685800" y="4680000"/>
            <a:ext cx="5486400" cy="3902400"/>
          </a:xfrm>
        </p:spPr>
        <p:txBody>
          <a:bodyPr/>
          <a:lstStyle/>
          <a:p>
            <a:endParaRPr lang="fr-FR" dirty="0">
              <a:latin typeface="Verdana" panose="020B0604030504040204" pitchFamily="34" charset="0"/>
              <a:ea typeface="Verdana" panose="020B0604030504040204" pitchFamily="34" charset="0"/>
            </a:endParaRPr>
          </a:p>
        </p:txBody>
      </p:sp>
      <p:pic>
        <p:nvPicPr>
          <p:cNvPr id="8" name="Image 7">
            <a:extLst>
              <a:ext uri="{FF2B5EF4-FFF2-40B4-BE49-F238E27FC236}">
                <a16:creationId xmlns:a16="http://schemas.microsoft.com/office/drawing/2014/main" id="{9D661F2B-1247-44B4-B2AD-8F8F4AB2F61F}"/>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815263" y="8026350"/>
            <a:ext cx="868324" cy="917124"/>
          </a:xfrm>
          <a:prstGeom prst="rect">
            <a:avLst/>
          </a:prstGeom>
        </p:spPr>
      </p:pic>
      <p:sp>
        <p:nvSpPr>
          <p:cNvPr id="9" name="Espace réservé du pied de page 8">
            <a:extLst>
              <a:ext uri="{FF2B5EF4-FFF2-40B4-BE49-F238E27FC236}">
                <a16:creationId xmlns:a16="http://schemas.microsoft.com/office/drawing/2014/main" id="{F727BC44-981A-43C3-A507-91FEC4A074D1}"/>
              </a:ext>
            </a:extLst>
          </p:cNvPr>
          <p:cNvSpPr>
            <a:spLocks noGrp="1"/>
          </p:cNvSpPr>
          <p:nvPr>
            <p:ph type="ftr" sz="quarter" idx="4"/>
          </p:nvPr>
        </p:nvSpPr>
        <p:spPr>
          <a:xfrm>
            <a:off x="457200" y="8704800"/>
            <a:ext cx="2971800" cy="302400"/>
          </a:xfrm>
        </p:spPr>
        <p:txBody>
          <a:bodyPr/>
          <a:lstStyle/>
          <a:p>
            <a:endParaRPr lang="fr-FR" sz="800" dirty="0">
              <a:latin typeface="Verdana" panose="020B0604030504040204" pitchFamily="34" charset="0"/>
              <a:ea typeface="Verdana" panose="020B0604030504040204" pitchFamily="34" charset="0"/>
            </a:endParaRPr>
          </a:p>
        </p:txBody>
      </p:sp>
      <p:sp>
        <p:nvSpPr>
          <p:cNvPr id="10" name="Espace réservé de l'en-tête 9">
            <a:extLst>
              <a:ext uri="{FF2B5EF4-FFF2-40B4-BE49-F238E27FC236}">
                <a16:creationId xmlns:a16="http://schemas.microsoft.com/office/drawing/2014/main" id="{CCEE4483-A508-493C-A2FD-589AED411434}"/>
              </a:ext>
            </a:extLst>
          </p:cNvPr>
          <p:cNvSpPr>
            <a:spLocks noGrp="1"/>
          </p:cNvSpPr>
          <p:nvPr>
            <p:ph type="hdr" sz="quarter"/>
          </p:nvPr>
        </p:nvSpPr>
        <p:spPr>
          <a:xfrm>
            <a:off x="348739" y="332206"/>
            <a:ext cx="4230000" cy="458788"/>
          </a:xfrm>
          <a:prstGeom prst="rect">
            <a:avLst/>
          </a:prstGeom>
        </p:spPr>
        <p:txBody>
          <a:bodyPr/>
          <a:lstStyle/>
          <a:p>
            <a:endParaRPr lang="fr-FR" sz="1400" b="1"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3496426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Vert_titre1">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794040"/>
          </a:xfrm>
          <a:prstGeom prst="rect">
            <a:avLst/>
          </a:prstGeom>
          <a:solidFill>
            <a:schemeClr val="accent1"/>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89115"/>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8897"/>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fr-FR" i="1" dirty="0"/>
              <a:t>Insérer une photo de votre choix sur ce cadre gris </a:t>
            </a:r>
            <a:r>
              <a:rPr lang="fr-FR" i="1" u="sng" dirty="0"/>
              <a:t>en respectant les dimensions</a:t>
            </a:r>
          </a:p>
        </p:txBody>
      </p:sp>
      <p:grpSp>
        <p:nvGrpSpPr>
          <p:cNvPr id="14" name="Groupe 13"/>
          <p:cNvGrpSpPr/>
          <p:nvPr userDrawn="1"/>
        </p:nvGrpSpPr>
        <p:grpSpPr>
          <a:xfrm>
            <a:off x="625309" y="5804062"/>
            <a:ext cx="2133567" cy="523485"/>
            <a:chOff x="625309" y="5804062"/>
            <a:chExt cx="2133567" cy="523485"/>
          </a:xfrm>
        </p:grpSpPr>
        <p:sp>
          <p:nvSpPr>
            <p:cNvPr id="15" name="ZoneTexte 14"/>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6" name="Image 15"/>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2068506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2_Vert_Titre_et_contenu">
    <p:spTree>
      <p:nvGrpSpPr>
        <p:cNvPr id="1" name=""/>
        <p:cNvGrpSpPr/>
        <p:nvPr/>
      </p:nvGrpSpPr>
      <p:grpSpPr>
        <a:xfrm>
          <a:off x="0" y="0"/>
          <a:ext cx="0" cy="0"/>
          <a:chOff x="0" y="0"/>
          <a:chExt cx="0" cy="0"/>
        </a:xfrm>
      </p:grpSpPr>
      <p:pic>
        <p:nvPicPr>
          <p:cNvPr id="5" name="Imag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p:txBody>
          <a:bodyPr/>
          <a:lstStyle>
            <a:lvl1pPr marL="571500" indent="-571500">
              <a:buFontTx/>
              <a:buBlip>
                <a:blip r:embed="rId3"/>
              </a:buBlip>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cxnSp>
        <p:nvCxnSpPr>
          <p:cNvPr id="8" name="Connecteur droit 7">
            <a:extLst>
              <a:ext uri="{FF2B5EF4-FFF2-40B4-BE49-F238E27FC236}">
                <a16:creationId xmlns:a16="http://schemas.microsoft.com/office/drawing/2014/main" id="{046D5FAF-6E15-414C-81A4-5493C47ED149}"/>
              </a:ext>
            </a:extLst>
          </p:cNvPr>
          <p:cNvCxnSpPr>
            <a:cxnSpLocks/>
          </p:cNvCxnSpPr>
          <p:nvPr/>
        </p:nvCxnSpPr>
        <p:spPr>
          <a:xfrm>
            <a:off x="827797" y="1116942"/>
            <a:ext cx="10285403" cy="2116"/>
          </a:xfrm>
          <a:prstGeom prst="line">
            <a:avLst/>
          </a:prstGeom>
          <a:ln w="28575">
            <a:solidFill>
              <a:schemeClr val="accent1"/>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429087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3_Vert_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p:txBody>
          <a:bodyPr/>
          <a:lstStyle>
            <a:lvl1pPr marL="571500" indent="-571500">
              <a:buFontTx/>
              <a:buBlip>
                <a:blip r:embed="rId2"/>
              </a:buBlip>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1062001" y="1476000"/>
            <a:ext cx="4914000" cy="4428000"/>
          </a:xfrm>
        </p:spPr>
        <p:txBody>
          <a:bodyPr>
            <a:normAutofit/>
          </a:bodyPr>
          <a:lstStyle>
            <a:lvl1pPr>
              <a:defRPr sz="2200"/>
            </a:lvl1pPr>
            <a:lvl2pPr>
              <a:defRPr sz="2000"/>
            </a:lvl2pPr>
            <a:lvl3pPr>
              <a:defRPr sz="1800"/>
            </a:lvl3pPr>
            <a:lvl4pPr>
              <a:defRPr sz="1600"/>
            </a:lvl4pPr>
            <a:lvl5pPr>
              <a:defRPr sz="16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5" name="Espace réservé du contenu 4">
            <a:extLst>
              <a:ext uri="{FF2B5EF4-FFF2-40B4-BE49-F238E27FC236}">
                <a16:creationId xmlns:a16="http://schemas.microsoft.com/office/drawing/2014/main" id="{F56B330C-B04C-4CAF-810C-14B032CC5607}"/>
              </a:ext>
            </a:extLst>
          </p:cNvPr>
          <p:cNvSpPr>
            <a:spLocks noGrp="1"/>
          </p:cNvSpPr>
          <p:nvPr>
            <p:ph sz="quarter" idx="13"/>
          </p:nvPr>
        </p:nvSpPr>
        <p:spPr>
          <a:xfrm>
            <a:off x="6198138" y="1471254"/>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cxnSp>
        <p:nvCxnSpPr>
          <p:cNvPr id="9" name="Connecteur droit 8">
            <a:extLst>
              <a:ext uri="{FF2B5EF4-FFF2-40B4-BE49-F238E27FC236}">
                <a16:creationId xmlns:a16="http://schemas.microsoft.com/office/drawing/2014/main" id="{EA08483F-D378-4D94-94CC-9AEBFD5034F0}"/>
              </a:ext>
            </a:extLst>
          </p:cNvPr>
          <p:cNvCxnSpPr>
            <a:cxnSpLocks/>
          </p:cNvCxnSpPr>
          <p:nvPr/>
        </p:nvCxnSpPr>
        <p:spPr>
          <a:xfrm>
            <a:off x="827797" y="1116942"/>
            <a:ext cx="10285403" cy="2116"/>
          </a:xfrm>
          <a:prstGeom prst="line">
            <a:avLst/>
          </a:prstGeom>
          <a:ln w="28575">
            <a:solidFill>
              <a:schemeClr val="accent1"/>
            </a:solidFill>
          </a:ln>
        </p:spPr>
        <p:style>
          <a:lnRef idx="1">
            <a:schemeClr val="accent2"/>
          </a:lnRef>
          <a:fillRef idx="0">
            <a:schemeClr val="accent2"/>
          </a:fillRef>
          <a:effectRef idx="0">
            <a:schemeClr val="accent2"/>
          </a:effectRef>
          <a:fontRef idx="minor">
            <a:schemeClr val="tx1"/>
          </a:fontRef>
        </p:style>
      </p:cxnSp>
      <p:pic>
        <p:nvPicPr>
          <p:cNvPr id="10" name="Imag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1979100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Contenu_et_bandeau">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6B8C0B89-073F-4965-A41D-C1C64348AB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1179" y="550719"/>
            <a:ext cx="739406" cy="626400"/>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a:xfrm>
            <a:off x="3434500" y="1203968"/>
            <a:ext cx="8473970" cy="864000"/>
          </a:xfrm>
        </p:spPr>
        <p:txBody>
          <a:bodyPr/>
          <a:lstStyle>
            <a:lvl1pPr marL="0" indent="0">
              <a:buFontTx/>
              <a:buNone/>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3434500" y="2095595"/>
            <a:ext cx="8188272" cy="4428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10" name="Rectangle 9">
            <a:extLst>
              <a:ext uri="{FF2B5EF4-FFF2-40B4-BE49-F238E27FC236}">
                <a16:creationId xmlns:a16="http://schemas.microsoft.com/office/drawing/2014/main" id="{8BC36510-72AD-4853-ABAE-B8CFBEBA4820}"/>
              </a:ext>
            </a:extLst>
          </p:cNvPr>
          <p:cNvSpPr/>
          <p:nvPr/>
        </p:nvSpPr>
        <p:spPr>
          <a:xfrm>
            <a:off x="296644" y="0"/>
            <a:ext cx="295694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de votre choix sur ce cadre gris </a:t>
            </a:r>
            <a:r>
              <a:rPr lang="fr-FR" i="1" u="sng" dirty="0"/>
              <a:t>en respectant les dimensions</a:t>
            </a:r>
          </a:p>
        </p:txBody>
      </p:sp>
      <p:pic>
        <p:nvPicPr>
          <p:cNvPr id="11" name="Imag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1664461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Vert_titre_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AA8EB4-3756-4C90-A99E-D9500D19440C}"/>
              </a:ext>
            </a:extLst>
          </p:cNvPr>
          <p:cNvSpPr/>
          <p:nvPr/>
        </p:nvSpPr>
        <p:spPr>
          <a:xfrm>
            <a:off x="359091" y="287132"/>
            <a:ext cx="11473816" cy="41972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fr-FR" i="1" dirty="0"/>
          </a:p>
          <a:p>
            <a:pPr algn="ctr"/>
            <a:endParaRPr lang="fr-FR" i="1" dirty="0"/>
          </a:p>
          <a:p>
            <a:pPr algn="ctr"/>
            <a:r>
              <a:rPr lang="fr-FR" i="1" dirty="0"/>
              <a:t>Insérer une photo de votre choix sur ce cadre gris, sous les zones de textes,</a:t>
            </a:r>
            <a:br>
              <a:rPr lang="fr-FR" i="1" dirty="0"/>
            </a:br>
            <a:r>
              <a:rPr lang="fr-FR" i="1" u="sng" dirty="0"/>
              <a:t>en respectant les dimensions</a:t>
            </a:r>
          </a:p>
        </p:txBody>
      </p:sp>
      <p:sp>
        <p:nvSpPr>
          <p:cNvPr id="7" name="Shape_0">
            <a:extLst>
              <a:ext uri="{FF2B5EF4-FFF2-40B4-BE49-F238E27FC236}">
                <a16:creationId xmlns:a16="http://schemas.microsoft.com/office/drawing/2014/main" id="{0B7979F6-1BC2-4E8B-A0A3-CA8E3502F784}"/>
              </a:ext>
            </a:extLst>
          </p:cNvPr>
          <p:cNvSpPr/>
          <p:nvPr/>
        </p:nvSpPr>
        <p:spPr>
          <a:xfrm>
            <a:off x="359092" y="4484383"/>
            <a:ext cx="11473817" cy="2088001"/>
          </a:xfrm>
          <a:prstGeom prst="rect">
            <a:avLst/>
          </a:prstGeom>
          <a:solidFill>
            <a:schemeClr val="accent1"/>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900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7475"/>
            <a:ext cx="9513937" cy="522611"/>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5" name="Groupe 14"/>
          <p:cNvGrpSpPr/>
          <p:nvPr userDrawn="1"/>
        </p:nvGrpSpPr>
        <p:grpSpPr>
          <a:xfrm>
            <a:off x="625309" y="5804062"/>
            <a:ext cx="2133567" cy="523485"/>
            <a:chOff x="625309" y="5804062"/>
            <a:chExt cx="2133567" cy="523485"/>
          </a:xfrm>
        </p:grpSpPr>
        <p:sp>
          <p:nvSpPr>
            <p:cNvPr id="16" name="ZoneTexte 15"/>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8" name="Image 17"/>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2772377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6_Vert_titre_3_sans_photo">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85615"/>
            <a:ext cx="11473817" cy="6286770"/>
          </a:xfrm>
          <a:prstGeom prst="rect">
            <a:avLst/>
          </a:prstGeom>
          <a:solidFill>
            <a:schemeClr val="accent1"/>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1140908" y="18279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1139854" y="2864700"/>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4" name="Groupe 13"/>
          <p:cNvGrpSpPr/>
          <p:nvPr userDrawn="1"/>
        </p:nvGrpSpPr>
        <p:grpSpPr>
          <a:xfrm>
            <a:off x="625309" y="5804062"/>
            <a:ext cx="2133567" cy="523485"/>
            <a:chOff x="625309" y="5804062"/>
            <a:chExt cx="2133567" cy="523485"/>
          </a:xfrm>
        </p:grpSpPr>
        <p:sp>
          <p:nvSpPr>
            <p:cNvPr id="15" name="ZoneTexte 14"/>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6" name="Image 15"/>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754298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7_Vert_Diapo_Plan">
    <p:spTree>
      <p:nvGrpSpPr>
        <p:cNvPr id="1" name=""/>
        <p:cNvGrpSpPr/>
        <p:nvPr/>
      </p:nvGrpSpPr>
      <p:grpSpPr>
        <a:xfrm>
          <a:off x="0" y="0"/>
          <a:ext cx="0" cy="0"/>
          <a:chOff x="0" y="0"/>
          <a:chExt cx="0" cy="0"/>
        </a:xfrm>
      </p:grpSpPr>
      <p:sp>
        <p:nvSpPr>
          <p:cNvPr id="9" name="Shape_1">
            <a:extLst>
              <a:ext uri="{FF2B5EF4-FFF2-40B4-BE49-F238E27FC236}">
                <a16:creationId xmlns:a16="http://schemas.microsoft.com/office/drawing/2014/main" id="{31428A33-8D51-4F9E-9C20-4618F0B98261}"/>
              </a:ext>
            </a:extLst>
          </p:cNvPr>
          <p:cNvSpPr>
            <a:spLocks/>
          </p:cNvSpPr>
          <p:nvPr/>
        </p:nvSpPr>
        <p:spPr>
          <a:xfrm>
            <a:off x="359198" y="285762"/>
            <a:ext cx="11473817" cy="6286770"/>
          </a:xfrm>
          <a:prstGeom prst="rect">
            <a:avLst/>
          </a:prstGeom>
          <a:solidFill>
            <a:srgbClr val="80BA27">
              <a:alpha val="14902"/>
            </a:srgbClr>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a:p>
        </p:txBody>
      </p:sp>
      <p:pic>
        <p:nvPicPr>
          <p:cNvPr id="14" name="Image 13">
            <a:extLst>
              <a:ext uri="{FF2B5EF4-FFF2-40B4-BE49-F238E27FC236}">
                <a16:creationId xmlns:a16="http://schemas.microsoft.com/office/drawing/2014/main" id="{59E05A99-E245-4256-8146-F8B249D913FC}"/>
              </a:ext>
            </a:extLst>
          </p:cNvPr>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415459" y="612826"/>
            <a:ext cx="6925656" cy="5980694"/>
          </a:xfrm>
          <a:prstGeom prst="rect">
            <a:avLst/>
          </a:prstGeom>
        </p:spPr>
      </p:pic>
      <p:pic>
        <p:nvPicPr>
          <p:cNvPr id="8" name="Image 7">
            <a:extLst>
              <a:ext uri="{FF2B5EF4-FFF2-40B4-BE49-F238E27FC236}">
                <a16:creationId xmlns:a16="http://schemas.microsoft.com/office/drawing/2014/main" id="{DB7C0B7A-AD0B-4457-AEFF-49EF6693F1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027" y="587594"/>
            <a:ext cx="1168611" cy="990000"/>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p:nvPr>
        </p:nvSpPr>
        <p:spPr>
          <a:xfrm>
            <a:off x="1967026" y="285467"/>
            <a:ext cx="9718590" cy="1285200"/>
          </a:xfrm>
        </p:spPr>
        <p:txBody>
          <a:bodyPr anchor="b"/>
          <a:lstStyle>
            <a:lvl1pPr marL="0" indent="0">
              <a:buFontTx/>
              <a:buNone/>
              <a:defRPr/>
            </a:lvl1pPr>
          </a:lstStyle>
          <a:p>
            <a:r>
              <a:rPr lang="fr-FR"/>
              <a:t>Modifiez le style du titre</a:t>
            </a:r>
            <a:endParaRPr lang="fr-FR" dirty="0"/>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1967026" y="1885361"/>
            <a:ext cx="9146174" cy="4018638"/>
          </a:xfrm>
        </p:spPr>
        <p:txBody>
          <a:bodyPr/>
          <a:lstStyle>
            <a:lvl1pPr marL="0" indent="0">
              <a:buFontTx/>
              <a:buNone/>
              <a:defRPr sz="2400">
                <a:solidFill>
                  <a:schemeClr val="accent1"/>
                </a:solidFill>
              </a:defRPr>
            </a:lvl1pPr>
            <a:lvl2pPr>
              <a:defRPr sz="2000"/>
            </a:lvl2pPr>
            <a:lvl3pPr>
              <a:defRPr sz="1800"/>
            </a:lvl3pPr>
            <a:lvl4pPr>
              <a:defRPr sz="1600"/>
            </a:lvl4pPr>
            <a:lvl5pPr>
              <a:defRPr sz="16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10" name="Image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018520" y="5659774"/>
            <a:ext cx="800159" cy="912463"/>
          </a:xfrm>
          <a:prstGeom prst="rect">
            <a:avLst/>
          </a:prstGeom>
        </p:spPr>
      </p:pic>
    </p:spTree>
    <p:extLst>
      <p:ext uri="{BB962C8B-B14F-4D97-AF65-F5344CB8AC3E}">
        <p14:creationId xmlns:p14="http://schemas.microsoft.com/office/powerpoint/2010/main" val="2588094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8_Vert_Diapo_Intercalaire">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009600"/>
          </a:xfrm>
          <a:prstGeom prst="rect">
            <a:avLst/>
          </a:prstGeom>
          <a:solidFill>
            <a:schemeClr val="accent1"/>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pic>
        <p:nvPicPr>
          <p:cNvPr id="8" name="Image 7">
            <a:extLst>
              <a:ext uri="{FF2B5EF4-FFF2-40B4-BE49-F238E27FC236}">
                <a16:creationId xmlns:a16="http://schemas.microsoft.com/office/drawing/2014/main" id="{EEE6C052-EB4F-4086-9F85-BCBF666F5B5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5618" y="2520000"/>
            <a:ext cx="3995924" cy="3456000"/>
          </a:xfrm>
          <a:prstGeom prst="rect">
            <a:avLst/>
          </a:prstGeom>
        </p:spPr>
      </p:pic>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598" y="3065340"/>
            <a:ext cx="8370679"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5" y="4095122"/>
            <a:ext cx="8370679"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de votre choix sur ce cadre gris </a:t>
            </a:r>
            <a:r>
              <a:rPr lang="fr-FR" i="1" u="sng" dirty="0"/>
              <a:t>en respectant les dimensions</a:t>
            </a:r>
          </a:p>
        </p:txBody>
      </p:sp>
      <p:sp>
        <p:nvSpPr>
          <p:cNvPr id="15" name="Espace réservé du numéro de diapositive 14">
            <a:extLst>
              <a:ext uri="{FF2B5EF4-FFF2-40B4-BE49-F238E27FC236}">
                <a16:creationId xmlns:a16="http://schemas.microsoft.com/office/drawing/2014/main" id="{E43BCC4F-6628-49C7-A989-0EA131691946}"/>
              </a:ext>
            </a:extLst>
          </p:cNvPr>
          <p:cNvSpPr>
            <a:spLocks noGrp="1"/>
          </p:cNvSpPr>
          <p:nvPr>
            <p:ph type="sldNum" sz="quarter" idx="10"/>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9" name="Imag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3416654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9_Bleu_titre_1">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794040"/>
          </a:xfrm>
          <a:prstGeom prst="rect">
            <a:avLst/>
          </a:prstGeom>
          <a:solidFill>
            <a:schemeClr val="accent5"/>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89115"/>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8897"/>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de votre choix sur ce cadre gris </a:t>
            </a:r>
            <a:r>
              <a:rPr lang="fr-FR" i="1" u="sng" dirty="0"/>
              <a:t>en respectant les dimensions</a:t>
            </a:r>
          </a:p>
        </p:txBody>
      </p:sp>
      <p:pic>
        <p:nvPicPr>
          <p:cNvPr id="11" name="Imag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4" name="Groupe 13"/>
          <p:cNvGrpSpPr/>
          <p:nvPr userDrawn="1"/>
        </p:nvGrpSpPr>
        <p:grpSpPr>
          <a:xfrm>
            <a:off x="625309" y="5804062"/>
            <a:ext cx="2133567" cy="523485"/>
            <a:chOff x="625309" y="5804062"/>
            <a:chExt cx="2133567" cy="523485"/>
          </a:xfrm>
        </p:grpSpPr>
        <p:sp>
          <p:nvSpPr>
            <p:cNvPr id="15" name="ZoneTexte 14"/>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6" name="Image 15"/>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2475679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10_Bleu_Titre_et_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p:txBody>
          <a:bodyPr/>
          <a:lstStyle>
            <a:lvl1pPr marL="571500" indent="-571500">
              <a:buFontTx/>
              <a:buBlip>
                <a:blip r:embed="rId2"/>
              </a:buBlip>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cxnSp>
        <p:nvCxnSpPr>
          <p:cNvPr id="9" name="Connecteur droit 8">
            <a:extLst>
              <a:ext uri="{FF2B5EF4-FFF2-40B4-BE49-F238E27FC236}">
                <a16:creationId xmlns:a16="http://schemas.microsoft.com/office/drawing/2014/main" id="{32BDC2F4-6268-4EFF-A77F-1EAEA6C8986B}"/>
              </a:ext>
            </a:extLst>
          </p:cNvPr>
          <p:cNvCxnSpPr>
            <a:cxnSpLocks/>
          </p:cNvCxnSpPr>
          <p:nvPr/>
        </p:nvCxnSpPr>
        <p:spPr>
          <a:xfrm>
            <a:off x="827797" y="1116942"/>
            <a:ext cx="10285403" cy="2116"/>
          </a:xfrm>
          <a:prstGeom prst="line">
            <a:avLst/>
          </a:prstGeom>
          <a:ln w="28575">
            <a:solidFill>
              <a:schemeClr val="accent5"/>
            </a:solidFill>
          </a:ln>
        </p:spPr>
        <p:style>
          <a:lnRef idx="1">
            <a:schemeClr val="accent2"/>
          </a:lnRef>
          <a:fillRef idx="0">
            <a:schemeClr val="accent2"/>
          </a:fillRef>
          <a:effectRef idx="0">
            <a:schemeClr val="accent2"/>
          </a:effectRef>
          <a:fontRef idx="minor">
            <a:schemeClr val="tx1"/>
          </a:fontRef>
        </p:style>
      </p:cxn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3527911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1_Bleu_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p:txBody>
          <a:bodyPr/>
          <a:lstStyle>
            <a:lvl1pPr marL="571500" indent="-571500">
              <a:buFontTx/>
              <a:buBlip>
                <a:blip r:embed="rId2"/>
              </a:buBlip>
              <a:defRPr/>
            </a:lvl1pPr>
          </a:lstStyle>
          <a:p>
            <a:r>
              <a:rPr lang="fr-FR" dirty="0"/>
              <a:t>MODIFIEZ LE STYLE DU TITRE</a:t>
            </a:r>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9" name="Espace réservé du contenu 2">
            <a:extLst>
              <a:ext uri="{FF2B5EF4-FFF2-40B4-BE49-F238E27FC236}">
                <a16:creationId xmlns:a16="http://schemas.microsoft.com/office/drawing/2014/main" id="{9DAC57DB-0D08-4C98-A7A9-A99D0DF4A6DE}"/>
              </a:ext>
            </a:extLst>
          </p:cNvPr>
          <p:cNvSpPr>
            <a:spLocks noGrp="1"/>
          </p:cNvSpPr>
          <p:nvPr>
            <p:ph idx="1"/>
          </p:nvPr>
        </p:nvSpPr>
        <p:spPr>
          <a:xfrm>
            <a:off x="1062001" y="1476000"/>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10" name="Espace réservé du contenu 4">
            <a:extLst>
              <a:ext uri="{FF2B5EF4-FFF2-40B4-BE49-F238E27FC236}">
                <a16:creationId xmlns:a16="http://schemas.microsoft.com/office/drawing/2014/main" id="{E9126399-45DE-421D-913F-67D4814E3767}"/>
              </a:ext>
            </a:extLst>
          </p:cNvPr>
          <p:cNvSpPr>
            <a:spLocks noGrp="1"/>
          </p:cNvSpPr>
          <p:nvPr>
            <p:ph sz="quarter" idx="13"/>
          </p:nvPr>
        </p:nvSpPr>
        <p:spPr>
          <a:xfrm>
            <a:off x="6198138" y="1471254"/>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cxnSp>
        <p:nvCxnSpPr>
          <p:cNvPr id="11" name="Connecteur droit 10">
            <a:extLst>
              <a:ext uri="{FF2B5EF4-FFF2-40B4-BE49-F238E27FC236}">
                <a16:creationId xmlns:a16="http://schemas.microsoft.com/office/drawing/2014/main" id="{2B81287A-2C38-40D4-B1AF-150C83F069A1}"/>
              </a:ext>
            </a:extLst>
          </p:cNvPr>
          <p:cNvCxnSpPr>
            <a:cxnSpLocks/>
          </p:cNvCxnSpPr>
          <p:nvPr/>
        </p:nvCxnSpPr>
        <p:spPr>
          <a:xfrm>
            <a:off x="827797" y="1116942"/>
            <a:ext cx="10285403" cy="2116"/>
          </a:xfrm>
          <a:prstGeom prst="line">
            <a:avLst/>
          </a:prstGeom>
          <a:ln w="28575">
            <a:solidFill>
              <a:schemeClr val="accent5"/>
            </a:solidFill>
          </a:ln>
        </p:spPr>
        <p:style>
          <a:lnRef idx="1">
            <a:schemeClr val="accent2"/>
          </a:lnRef>
          <a:fillRef idx="0">
            <a:schemeClr val="accent2"/>
          </a:fillRef>
          <a:effectRef idx="0">
            <a:schemeClr val="accent2"/>
          </a:effectRef>
          <a:fontRef idx="minor">
            <a:schemeClr val="tx1"/>
          </a:fontRef>
        </p:style>
      </p:cxn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2942353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2_Bleu_Contenu_et_bandeau">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35EB758A-08C4-4EE5-BC63-32966FB1DB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6016" y="551499"/>
            <a:ext cx="734569" cy="624841"/>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a:xfrm>
            <a:off x="3434500" y="1203968"/>
            <a:ext cx="8473970" cy="864000"/>
          </a:xfrm>
        </p:spPr>
        <p:txBody>
          <a:bodyPr/>
          <a:lstStyle>
            <a:lvl1pPr marL="0" indent="0">
              <a:buFontTx/>
              <a:buNone/>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3434500" y="2095595"/>
            <a:ext cx="8188272" cy="4428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11" name="Rectangle 10">
            <a:extLst>
              <a:ext uri="{FF2B5EF4-FFF2-40B4-BE49-F238E27FC236}">
                <a16:creationId xmlns:a16="http://schemas.microsoft.com/office/drawing/2014/main" id="{B228555D-479F-4BDD-98D3-2695B52C23AE}"/>
              </a:ext>
            </a:extLst>
          </p:cNvPr>
          <p:cNvSpPr/>
          <p:nvPr/>
        </p:nvSpPr>
        <p:spPr>
          <a:xfrm>
            <a:off x="296644" y="0"/>
            <a:ext cx="295694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de votre choix sur ce cadre gris </a:t>
            </a:r>
            <a:r>
              <a:rPr lang="fr-FR" i="1" u="sng" dirty="0"/>
              <a:t>en respectant les dimensions</a:t>
            </a:r>
          </a:p>
        </p:txBody>
      </p:sp>
      <p:pic>
        <p:nvPicPr>
          <p:cNvPr id="9" name="Imag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4127742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3_Bleu_titre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AA8EB4-3756-4C90-A99E-D9500D19440C}"/>
              </a:ext>
            </a:extLst>
          </p:cNvPr>
          <p:cNvSpPr/>
          <p:nvPr/>
        </p:nvSpPr>
        <p:spPr>
          <a:xfrm>
            <a:off x="359091" y="287132"/>
            <a:ext cx="11473816" cy="41972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fr-FR" i="1" dirty="0"/>
          </a:p>
          <a:p>
            <a:pPr algn="ctr"/>
            <a:endParaRPr lang="fr-FR" i="1" dirty="0"/>
          </a:p>
          <a:p>
            <a:pPr algn="ctr"/>
            <a:r>
              <a:rPr lang="fr-FR" i="1" dirty="0"/>
              <a:t>Insérer une photo de votre choix sur ce cadre gris, sous les zones de textes,</a:t>
            </a:r>
            <a:br>
              <a:rPr lang="fr-FR" i="1" dirty="0"/>
            </a:br>
            <a:r>
              <a:rPr lang="fr-FR" i="1" u="sng" dirty="0"/>
              <a:t>en respectant les dimensions</a:t>
            </a:r>
          </a:p>
        </p:txBody>
      </p:sp>
      <p:sp>
        <p:nvSpPr>
          <p:cNvPr id="7" name="Shape_0">
            <a:extLst>
              <a:ext uri="{FF2B5EF4-FFF2-40B4-BE49-F238E27FC236}">
                <a16:creationId xmlns:a16="http://schemas.microsoft.com/office/drawing/2014/main" id="{0B7979F6-1BC2-4E8B-A0A3-CA8E3502F784}"/>
              </a:ext>
            </a:extLst>
          </p:cNvPr>
          <p:cNvSpPr/>
          <p:nvPr/>
        </p:nvSpPr>
        <p:spPr>
          <a:xfrm>
            <a:off x="359092" y="4484383"/>
            <a:ext cx="11473817" cy="2088001"/>
          </a:xfrm>
          <a:prstGeom prst="rect">
            <a:avLst/>
          </a:prstGeom>
          <a:solidFill>
            <a:schemeClr val="accent5"/>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900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7475"/>
            <a:ext cx="9513937" cy="522611"/>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5" name="Groupe 14"/>
          <p:cNvGrpSpPr/>
          <p:nvPr userDrawn="1"/>
        </p:nvGrpSpPr>
        <p:grpSpPr>
          <a:xfrm>
            <a:off x="625309" y="5804062"/>
            <a:ext cx="2133567" cy="523485"/>
            <a:chOff x="625309" y="5804062"/>
            <a:chExt cx="2133567" cy="523485"/>
          </a:xfrm>
        </p:grpSpPr>
        <p:sp>
          <p:nvSpPr>
            <p:cNvPr id="16" name="ZoneTexte 15"/>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8" name="Image 17"/>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1464617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4_Bleu_titre_sans_photo">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85615"/>
            <a:ext cx="11473817" cy="6286770"/>
          </a:xfrm>
          <a:prstGeom prst="rect">
            <a:avLst/>
          </a:prstGeom>
          <a:solidFill>
            <a:schemeClr val="accent5"/>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1140908" y="18279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1139854" y="2864700"/>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4" name="Groupe 13"/>
          <p:cNvGrpSpPr/>
          <p:nvPr userDrawn="1"/>
        </p:nvGrpSpPr>
        <p:grpSpPr>
          <a:xfrm>
            <a:off x="625309" y="5804062"/>
            <a:ext cx="2133567" cy="523485"/>
            <a:chOff x="625309" y="5804062"/>
            <a:chExt cx="2133567" cy="523485"/>
          </a:xfrm>
        </p:grpSpPr>
        <p:sp>
          <p:nvSpPr>
            <p:cNvPr id="15" name="ZoneTexte 14"/>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6" name="Image 15"/>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34232604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15_Bleu_Diapo_Plan">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D58E3B10-CEC5-496B-B3E2-7821224AD9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027" y="591553"/>
            <a:ext cx="1168600" cy="990000"/>
          </a:xfrm>
          <a:prstGeom prst="rect">
            <a:avLst/>
          </a:prstGeom>
        </p:spPr>
      </p:pic>
      <p:sp>
        <p:nvSpPr>
          <p:cNvPr id="9" name="Shape_1">
            <a:extLst>
              <a:ext uri="{FF2B5EF4-FFF2-40B4-BE49-F238E27FC236}">
                <a16:creationId xmlns:a16="http://schemas.microsoft.com/office/drawing/2014/main" id="{31428A33-8D51-4F9E-9C20-4618F0B98261}"/>
              </a:ext>
            </a:extLst>
          </p:cNvPr>
          <p:cNvSpPr>
            <a:spLocks/>
          </p:cNvSpPr>
          <p:nvPr/>
        </p:nvSpPr>
        <p:spPr>
          <a:xfrm>
            <a:off x="359198" y="285762"/>
            <a:ext cx="11473817" cy="6286770"/>
          </a:xfrm>
          <a:prstGeom prst="rect">
            <a:avLst/>
          </a:prstGeom>
          <a:solidFill>
            <a:srgbClr val="008E96">
              <a:alpha val="14902"/>
            </a:srgbClr>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a:p>
        </p:txBody>
      </p:sp>
      <p:pic>
        <p:nvPicPr>
          <p:cNvPr id="5" name="Image 4">
            <a:extLst>
              <a:ext uri="{FF2B5EF4-FFF2-40B4-BE49-F238E27FC236}">
                <a16:creationId xmlns:a16="http://schemas.microsoft.com/office/drawing/2014/main" id="{F66484C9-8B5B-4A83-B667-B967CAC9C84F}"/>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2516212" y="599515"/>
            <a:ext cx="6919560" cy="5980694"/>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p:nvPr>
        </p:nvSpPr>
        <p:spPr>
          <a:xfrm>
            <a:off x="1967026" y="285467"/>
            <a:ext cx="9718590" cy="1285200"/>
          </a:xfrm>
        </p:spPr>
        <p:txBody>
          <a:bodyPr anchor="b"/>
          <a:lstStyle>
            <a:lvl1pPr marL="0" indent="0">
              <a:buFontTx/>
              <a:buNone/>
              <a:defRPr/>
            </a:lvl1pPr>
          </a:lstStyle>
          <a:p>
            <a:r>
              <a:rPr lang="fr-FR"/>
              <a:t>Modifiez le style du titre</a:t>
            </a:r>
            <a:endParaRPr lang="fr-FR" dirty="0"/>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1967026" y="1885361"/>
            <a:ext cx="9146174" cy="4018638"/>
          </a:xfrm>
        </p:spPr>
        <p:txBody>
          <a:bodyPr/>
          <a:lstStyle>
            <a:lvl1pPr marL="0" indent="0">
              <a:buFontTx/>
              <a:buNone/>
              <a:defRPr sz="2400">
                <a:solidFill>
                  <a:schemeClr val="accent5"/>
                </a:solidFill>
              </a:defRPr>
            </a:lvl1pPr>
            <a:lvl2pPr>
              <a:defRPr sz="2000"/>
            </a:lvl2pPr>
            <a:lvl3pPr>
              <a:defRPr sz="1800"/>
            </a:lvl3pPr>
            <a:lvl4pPr>
              <a:defRPr sz="1600"/>
            </a:lvl4pPr>
            <a:lvl5pPr>
              <a:defRPr sz="16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10" name="Image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007502" y="5636678"/>
            <a:ext cx="820413" cy="935559"/>
          </a:xfrm>
          <a:prstGeom prst="rect">
            <a:avLst/>
          </a:prstGeom>
        </p:spPr>
      </p:pic>
    </p:spTree>
    <p:extLst>
      <p:ext uri="{BB962C8B-B14F-4D97-AF65-F5344CB8AC3E}">
        <p14:creationId xmlns:p14="http://schemas.microsoft.com/office/powerpoint/2010/main" val="1883310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6_Bleu_Diapo_intercalaire">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009600"/>
          </a:xfrm>
          <a:prstGeom prst="rect">
            <a:avLst/>
          </a:prstGeom>
          <a:solidFill>
            <a:schemeClr val="accent5"/>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pic>
        <p:nvPicPr>
          <p:cNvPr id="9" name="Image 8">
            <a:extLst>
              <a:ext uri="{FF2B5EF4-FFF2-40B4-BE49-F238E27FC236}">
                <a16:creationId xmlns:a16="http://schemas.microsoft.com/office/drawing/2014/main" id="{DAEFC35B-A690-437E-9DBE-1C82A1418D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3520" y="2520000"/>
            <a:ext cx="3995924" cy="3456000"/>
          </a:xfrm>
          <a:prstGeom prst="rect">
            <a:avLst/>
          </a:prstGeom>
        </p:spPr>
      </p:pic>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598" y="3065340"/>
            <a:ext cx="8370679"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5" y="4095122"/>
            <a:ext cx="8370679"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i="1" dirty="0"/>
              <a:t>Insérer une photo de votre choix sur ce cadre gris </a:t>
            </a:r>
            <a:r>
              <a:rPr lang="fr-FR" i="1" u="sng" dirty="0"/>
              <a:t>en respectant les dimensions</a:t>
            </a:r>
          </a:p>
        </p:txBody>
      </p:sp>
      <p:sp>
        <p:nvSpPr>
          <p:cNvPr id="15" name="Espace réservé du numéro de diapositive 14">
            <a:extLst>
              <a:ext uri="{FF2B5EF4-FFF2-40B4-BE49-F238E27FC236}">
                <a16:creationId xmlns:a16="http://schemas.microsoft.com/office/drawing/2014/main" id="{E43BCC4F-6628-49C7-A989-0EA131691946}"/>
              </a:ext>
            </a:extLst>
          </p:cNvPr>
          <p:cNvSpPr>
            <a:spLocks noGrp="1"/>
          </p:cNvSpPr>
          <p:nvPr>
            <p:ph type="sldNum" sz="quarter" idx="10"/>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11" name="Imag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29603491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7_Rouge_titre1">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794040"/>
          </a:xfrm>
          <a:prstGeom prst="rect">
            <a:avLst/>
          </a:prstGeom>
          <a:solidFill>
            <a:schemeClr val="accent6"/>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89115"/>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8897"/>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i="1" dirty="0"/>
              <a:t>Insérer une photo de votre choix sur ce cadre gris </a:t>
            </a:r>
            <a:r>
              <a:rPr lang="fr-FR" i="1" u="sng" dirty="0"/>
              <a:t>en respectant les dimensions</a:t>
            </a:r>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4" name="Groupe 13"/>
          <p:cNvGrpSpPr/>
          <p:nvPr userDrawn="1"/>
        </p:nvGrpSpPr>
        <p:grpSpPr>
          <a:xfrm>
            <a:off x="625309" y="5804062"/>
            <a:ext cx="2133567" cy="523485"/>
            <a:chOff x="625309" y="5804062"/>
            <a:chExt cx="2133567" cy="523485"/>
          </a:xfrm>
        </p:grpSpPr>
        <p:sp>
          <p:nvSpPr>
            <p:cNvPr id="15" name="ZoneTexte 14"/>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6" name="Image 15"/>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7" name="Image 16"/>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14831489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8_Rouge_Titre_et_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a:xfrm>
            <a:off x="133200" y="365125"/>
            <a:ext cx="10980000" cy="864000"/>
          </a:xfrm>
        </p:spPr>
        <p:txBody>
          <a:bodyPr/>
          <a:lstStyle>
            <a:lvl1pPr marL="571500" indent="-571500">
              <a:buFontTx/>
              <a:buBlip>
                <a:blip r:embed="rId2"/>
              </a:buBlip>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cxnSp>
        <p:nvCxnSpPr>
          <p:cNvPr id="9" name="Connecteur droit 8">
            <a:extLst>
              <a:ext uri="{FF2B5EF4-FFF2-40B4-BE49-F238E27FC236}">
                <a16:creationId xmlns:a16="http://schemas.microsoft.com/office/drawing/2014/main" id="{4BB4BA62-DD23-471E-AE07-0D1ADFF1370C}"/>
              </a:ext>
            </a:extLst>
          </p:cNvPr>
          <p:cNvCxnSpPr>
            <a:cxnSpLocks/>
          </p:cNvCxnSpPr>
          <p:nvPr/>
        </p:nvCxnSpPr>
        <p:spPr>
          <a:xfrm>
            <a:off x="827797" y="1116942"/>
            <a:ext cx="10285403" cy="2116"/>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36537480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9_Rouge_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a:xfrm>
            <a:off x="133200" y="365125"/>
            <a:ext cx="10980000" cy="864000"/>
          </a:xfrm>
        </p:spPr>
        <p:txBody>
          <a:bodyPr/>
          <a:lstStyle>
            <a:lvl1pPr marL="571500" indent="-571500">
              <a:buFontTx/>
              <a:buBlip>
                <a:blip r:embed="rId2"/>
              </a:buBlip>
              <a:defRPr/>
            </a:lvl1pPr>
          </a:lstStyle>
          <a:p>
            <a:r>
              <a:rPr lang="fr-FR" dirty="0"/>
              <a:t>MODIFIEZ LE STYLE DU TITRE</a:t>
            </a:r>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9" name="Espace réservé du contenu 2">
            <a:extLst>
              <a:ext uri="{FF2B5EF4-FFF2-40B4-BE49-F238E27FC236}">
                <a16:creationId xmlns:a16="http://schemas.microsoft.com/office/drawing/2014/main" id="{C666A00D-0B04-4B00-B652-540ABD2E48A0}"/>
              </a:ext>
            </a:extLst>
          </p:cNvPr>
          <p:cNvSpPr>
            <a:spLocks noGrp="1"/>
          </p:cNvSpPr>
          <p:nvPr>
            <p:ph idx="1"/>
          </p:nvPr>
        </p:nvSpPr>
        <p:spPr>
          <a:xfrm>
            <a:off x="1062001" y="1476000"/>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10" name="Espace réservé du contenu 4">
            <a:extLst>
              <a:ext uri="{FF2B5EF4-FFF2-40B4-BE49-F238E27FC236}">
                <a16:creationId xmlns:a16="http://schemas.microsoft.com/office/drawing/2014/main" id="{5F749F66-23DA-4EA3-AE5E-208706C55DA4}"/>
              </a:ext>
            </a:extLst>
          </p:cNvPr>
          <p:cNvSpPr>
            <a:spLocks noGrp="1"/>
          </p:cNvSpPr>
          <p:nvPr>
            <p:ph sz="quarter" idx="13"/>
          </p:nvPr>
        </p:nvSpPr>
        <p:spPr>
          <a:xfrm>
            <a:off x="6198138" y="1471254"/>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cxnSp>
        <p:nvCxnSpPr>
          <p:cNvPr id="11" name="Connecteur droit 10">
            <a:extLst>
              <a:ext uri="{FF2B5EF4-FFF2-40B4-BE49-F238E27FC236}">
                <a16:creationId xmlns:a16="http://schemas.microsoft.com/office/drawing/2014/main" id="{A70B0AAF-1860-49D0-8337-89979F5FE2C8}"/>
              </a:ext>
            </a:extLst>
          </p:cNvPr>
          <p:cNvCxnSpPr>
            <a:cxnSpLocks/>
          </p:cNvCxnSpPr>
          <p:nvPr/>
        </p:nvCxnSpPr>
        <p:spPr>
          <a:xfrm>
            <a:off x="827797" y="1116942"/>
            <a:ext cx="10285403" cy="2116"/>
          </a:xfrm>
          <a:prstGeom prst="line">
            <a:avLst/>
          </a:prstGeom>
          <a:ln w="28575">
            <a:solidFill>
              <a:schemeClr val="accent6"/>
            </a:solidFill>
          </a:ln>
        </p:spPr>
        <p:style>
          <a:lnRef idx="1">
            <a:schemeClr val="accent2"/>
          </a:lnRef>
          <a:fillRef idx="0">
            <a:schemeClr val="accent2"/>
          </a:fillRef>
          <a:effectRef idx="0">
            <a:schemeClr val="accent2"/>
          </a:effectRef>
          <a:fontRef idx="minor">
            <a:schemeClr val="tx1"/>
          </a:fontRef>
        </p:style>
      </p:cxn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1871155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20_Rouge_Contenu_et_bandeau">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1C3C4727-13F9-45C5-ADC5-FBD0D6D1D5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1180" y="549940"/>
            <a:ext cx="739405" cy="626400"/>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a:xfrm>
            <a:off x="3434500" y="1203968"/>
            <a:ext cx="8473970" cy="864000"/>
          </a:xfrm>
        </p:spPr>
        <p:txBody>
          <a:bodyPr/>
          <a:lstStyle>
            <a:lvl1pPr marL="0" indent="0">
              <a:buFontTx/>
              <a:buNone/>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3434500" y="2095595"/>
            <a:ext cx="8188272" cy="4428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10" name="Rectangle 9">
            <a:extLst>
              <a:ext uri="{FF2B5EF4-FFF2-40B4-BE49-F238E27FC236}">
                <a16:creationId xmlns:a16="http://schemas.microsoft.com/office/drawing/2014/main" id="{3510D397-E3B0-403A-8791-15FFE5936878}"/>
              </a:ext>
            </a:extLst>
          </p:cNvPr>
          <p:cNvSpPr/>
          <p:nvPr/>
        </p:nvSpPr>
        <p:spPr>
          <a:xfrm>
            <a:off x="296644" y="0"/>
            <a:ext cx="295694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sur ce cadre gris, sous les zones de textes, en </a:t>
            </a:r>
            <a:r>
              <a:rPr lang="fr-FR" i="1" u="sng" dirty="0"/>
              <a:t>respectant les dimensions</a:t>
            </a:r>
          </a:p>
        </p:txBody>
      </p: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33999392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1_Rouge_titre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AA8EB4-3756-4C90-A99E-D9500D19440C}"/>
              </a:ext>
            </a:extLst>
          </p:cNvPr>
          <p:cNvSpPr/>
          <p:nvPr/>
        </p:nvSpPr>
        <p:spPr>
          <a:xfrm>
            <a:off x="359091" y="287132"/>
            <a:ext cx="11473816" cy="41972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fr-FR" i="1"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fr-FR" i="1" dirty="0"/>
          </a:p>
          <a:p>
            <a:pPr marL="0" marR="0" lvl="0" indent="0" algn="ctr" defTabSz="914400" rtl="0" eaLnBrk="1" fontAlgn="auto" latinLnBrk="0" hangingPunct="1">
              <a:lnSpc>
                <a:spcPct val="100000"/>
              </a:lnSpc>
              <a:spcBef>
                <a:spcPts val="0"/>
              </a:spcBef>
              <a:spcAft>
                <a:spcPts val="0"/>
              </a:spcAft>
              <a:buClrTx/>
              <a:buSzTx/>
              <a:buFontTx/>
              <a:buNone/>
              <a:tabLst/>
              <a:defRPr/>
            </a:pPr>
            <a:r>
              <a:rPr lang="fr-FR" i="1" dirty="0"/>
              <a:t>Insérer une photo de votre choix sur ce cadre gris, sous les zones de textes,</a:t>
            </a:r>
            <a:br>
              <a:rPr lang="fr-FR" i="1" dirty="0"/>
            </a:br>
            <a:r>
              <a:rPr lang="fr-FR" i="1" u="sng" dirty="0"/>
              <a:t>en respectant les dimensions</a:t>
            </a:r>
          </a:p>
          <a:p>
            <a:pPr algn="ctr"/>
            <a:endParaRPr lang="fr-FR" i="1" dirty="0"/>
          </a:p>
        </p:txBody>
      </p:sp>
      <p:sp>
        <p:nvSpPr>
          <p:cNvPr id="7" name="Shape_0">
            <a:extLst>
              <a:ext uri="{FF2B5EF4-FFF2-40B4-BE49-F238E27FC236}">
                <a16:creationId xmlns:a16="http://schemas.microsoft.com/office/drawing/2014/main" id="{0B7979F6-1BC2-4E8B-A0A3-CA8E3502F784}"/>
              </a:ext>
            </a:extLst>
          </p:cNvPr>
          <p:cNvSpPr/>
          <p:nvPr/>
        </p:nvSpPr>
        <p:spPr>
          <a:xfrm>
            <a:off x="359092" y="4484383"/>
            <a:ext cx="11473817" cy="2088001"/>
          </a:xfrm>
          <a:prstGeom prst="rect">
            <a:avLst/>
          </a:prstGeom>
          <a:solidFill>
            <a:srgbClr val="E94F2D"/>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900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7475"/>
            <a:ext cx="9513937" cy="522611"/>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9" name="Groupe 18"/>
          <p:cNvGrpSpPr/>
          <p:nvPr userDrawn="1"/>
        </p:nvGrpSpPr>
        <p:grpSpPr>
          <a:xfrm>
            <a:off x="625309" y="5804062"/>
            <a:ext cx="2133567" cy="523485"/>
            <a:chOff x="625309" y="5804062"/>
            <a:chExt cx="2133567" cy="523485"/>
          </a:xfrm>
        </p:grpSpPr>
        <p:sp>
          <p:nvSpPr>
            <p:cNvPr id="20" name="ZoneTexte 19"/>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21" name="Image 20"/>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22" name="Image 21"/>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28643941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2_Rouge_titre_sans_photo">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85615"/>
            <a:ext cx="11473817" cy="6286770"/>
          </a:xfrm>
          <a:prstGeom prst="rect">
            <a:avLst/>
          </a:prstGeom>
          <a:solidFill>
            <a:schemeClr val="accent6"/>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1140908" y="18279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1139854" y="2864700"/>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10" name="Imag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19" name="Groupe 18"/>
          <p:cNvGrpSpPr/>
          <p:nvPr userDrawn="1"/>
        </p:nvGrpSpPr>
        <p:grpSpPr>
          <a:xfrm>
            <a:off x="625309" y="5804062"/>
            <a:ext cx="2133567" cy="523485"/>
            <a:chOff x="625309" y="5804062"/>
            <a:chExt cx="2133567" cy="523485"/>
          </a:xfrm>
        </p:grpSpPr>
        <p:sp>
          <p:nvSpPr>
            <p:cNvPr id="20" name="ZoneTexte 19"/>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21" name="Image 20"/>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22" name="Image 21"/>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3887868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23_Rouge_Diapo_Plan">
    <p:spTree>
      <p:nvGrpSpPr>
        <p:cNvPr id="1" name=""/>
        <p:cNvGrpSpPr/>
        <p:nvPr/>
      </p:nvGrpSpPr>
      <p:grpSpPr>
        <a:xfrm>
          <a:off x="0" y="0"/>
          <a:ext cx="0" cy="0"/>
          <a:chOff x="0" y="0"/>
          <a:chExt cx="0" cy="0"/>
        </a:xfrm>
      </p:grpSpPr>
      <p:pic>
        <p:nvPicPr>
          <p:cNvPr id="13" name="Image 12">
            <a:extLst>
              <a:ext uri="{FF2B5EF4-FFF2-40B4-BE49-F238E27FC236}">
                <a16:creationId xmlns:a16="http://schemas.microsoft.com/office/drawing/2014/main" id="{A5F6E7F5-6958-4C1D-B44C-98DA666582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1987" y="601942"/>
            <a:ext cx="6925656" cy="5980694"/>
          </a:xfrm>
          <a:prstGeom prst="rect">
            <a:avLst/>
          </a:prstGeom>
        </p:spPr>
      </p:pic>
      <p:sp>
        <p:nvSpPr>
          <p:cNvPr id="9" name="Shape_1">
            <a:extLst>
              <a:ext uri="{FF2B5EF4-FFF2-40B4-BE49-F238E27FC236}">
                <a16:creationId xmlns:a16="http://schemas.microsoft.com/office/drawing/2014/main" id="{31428A33-8D51-4F9E-9C20-4618F0B98261}"/>
              </a:ext>
            </a:extLst>
          </p:cNvPr>
          <p:cNvSpPr>
            <a:spLocks/>
          </p:cNvSpPr>
          <p:nvPr/>
        </p:nvSpPr>
        <p:spPr>
          <a:xfrm>
            <a:off x="359198" y="285762"/>
            <a:ext cx="11473817" cy="6286770"/>
          </a:xfrm>
          <a:prstGeom prst="rect">
            <a:avLst/>
          </a:prstGeom>
          <a:solidFill>
            <a:srgbClr val="E94F2D">
              <a:alpha val="14902"/>
            </a:srgbClr>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a:p>
        </p:txBody>
      </p:sp>
      <p:pic>
        <p:nvPicPr>
          <p:cNvPr id="11" name="Image 10">
            <a:extLst>
              <a:ext uri="{FF2B5EF4-FFF2-40B4-BE49-F238E27FC236}">
                <a16:creationId xmlns:a16="http://schemas.microsoft.com/office/drawing/2014/main" id="{2A15E881-C9C9-4933-9F29-E11F5218AE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027" y="587594"/>
            <a:ext cx="1168611" cy="990000"/>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p:nvPr>
        </p:nvSpPr>
        <p:spPr>
          <a:xfrm>
            <a:off x="1967026" y="285467"/>
            <a:ext cx="9718590" cy="1285200"/>
          </a:xfrm>
        </p:spPr>
        <p:txBody>
          <a:bodyPr anchor="b"/>
          <a:lstStyle>
            <a:lvl1pPr marL="0" indent="0">
              <a:buFontTx/>
              <a:buNone/>
              <a:defRPr/>
            </a:lvl1pPr>
          </a:lstStyle>
          <a:p>
            <a:r>
              <a:rPr lang="fr-FR"/>
              <a:t>Modifiez le style du titre</a:t>
            </a:r>
            <a:endParaRPr lang="fr-FR" dirty="0"/>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1967026" y="1885361"/>
            <a:ext cx="9146174" cy="4018638"/>
          </a:xfrm>
        </p:spPr>
        <p:txBody>
          <a:bodyPr/>
          <a:lstStyle>
            <a:lvl1pPr marL="0" indent="0">
              <a:buFontTx/>
              <a:buNone/>
              <a:defRPr sz="2400">
                <a:solidFill>
                  <a:schemeClr val="accent6"/>
                </a:solidFill>
              </a:defRPr>
            </a:lvl1pPr>
            <a:lvl2pPr>
              <a:defRPr sz="2000"/>
            </a:lvl2pPr>
            <a:lvl3pPr>
              <a:defRPr sz="1800"/>
            </a:lvl3pPr>
            <a:lvl4pPr>
              <a:defRPr sz="1600"/>
            </a:lvl4pPr>
            <a:lvl5pPr>
              <a:defRPr sz="16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10" name="Image 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991081" y="5619645"/>
            <a:ext cx="820413" cy="935559"/>
          </a:xfrm>
          <a:prstGeom prst="rect">
            <a:avLst/>
          </a:prstGeom>
        </p:spPr>
      </p:pic>
    </p:spTree>
    <p:extLst>
      <p:ext uri="{BB962C8B-B14F-4D97-AF65-F5344CB8AC3E}">
        <p14:creationId xmlns:p14="http://schemas.microsoft.com/office/powerpoint/2010/main" val="1563306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4_Rouge_Diapo_intercalaire">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009600"/>
          </a:xfrm>
          <a:prstGeom prst="rect">
            <a:avLst/>
          </a:prstGeom>
          <a:solidFill>
            <a:schemeClr val="accent6"/>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pic>
        <p:nvPicPr>
          <p:cNvPr id="5" name="Image 4">
            <a:extLst>
              <a:ext uri="{FF2B5EF4-FFF2-40B4-BE49-F238E27FC236}">
                <a16:creationId xmlns:a16="http://schemas.microsoft.com/office/drawing/2014/main" id="{CFE7E795-60C5-4FAE-A93A-1C3D1337E1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5618" y="2520000"/>
            <a:ext cx="3995924" cy="3456000"/>
          </a:xfrm>
          <a:prstGeom prst="rect">
            <a:avLst/>
          </a:prstGeom>
        </p:spPr>
      </p:pic>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598" y="3065340"/>
            <a:ext cx="8370679"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5" y="4095122"/>
            <a:ext cx="8370679"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sur ce cadre gris, sous les zones de textes, </a:t>
            </a:r>
            <a:r>
              <a:rPr lang="fr-FR" i="1" u="sng" dirty="0"/>
              <a:t>en respectant les dimensions</a:t>
            </a:r>
          </a:p>
        </p:txBody>
      </p:sp>
      <p:sp>
        <p:nvSpPr>
          <p:cNvPr id="15" name="Espace réservé du numéro de diapositive 14">
            <a:extLst>
              <a:ext uri="{FF2B5EF4-FFF2-40B4-BE49-F238E27FC236}">
                <a16:creationId xmlns:a16="http://schemas.microsoft.com/office/drawing/2014/main" id="{E43BCC4F-6628-49C7-A989-0EA131691946}"/>
              </a:ext>
            </a:extLst>
          </p:cNvPr>
          <p:cNvSpPr>
            <a:spLocks noGrp="1"/>
          </p:cNvSpPr>
          <p:nvPr>
            <p:ph type="sldNum" sz="quarter" idx="10"/>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9" name="Imag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11691449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25_Brun_titre1">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794040"/>
          </a:xfrm>
          <a:prstGeom prst="rect">
            <a:avLst/>
          </a:prstGeom>
          <a:solidFill>
            <a:schemeClr val="accent2"/>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89115"/>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8897"/>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i="1" dirty="0"/>
              <a:t>Insérer une photo de votre choix sur ce cadre gris </a:t>
            </a:r>
            <a:r>
              <a:rPr lang="fr-FR" i="1" u="sng" dirty="0"/>
              <a:t>en respectant les dimensions</a:t>
            </a:r>
          </a:p>
          <a:p>
            <a:pPr algn="l"/>
            <a:endParaRPr lang="fr-FR" i="1"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23" name="Groupe 22"/>
          <p:cNvGrpSpPr/>
          <p:nvPr userDrawn="1"/>
        </p:nvGrpSpPr>
        <p:grpSpPr>
          <a:xfrm>
            <a:off x="625309" y="5804062"/>
            <a:ext cx="2133567" cy="523485"/>
            <a:chOff x="625309" y="5804062"/>
            <a:chExt cx="2133567" cy="523485"/>
          </a:xfrm>
        </p:grpSpPr>
        <p:sp>
          <p:nvSpPr>
            <p:cNvPr id="24" name="ZoneTexte 23"/>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25" name="Image 24"/>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26" name="Image 25"/>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37087283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26_Brun_Titre_et_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p:txBody>
          <a:bodyPr/>
          <a:lstStyle>
            <a:lvl1pPr marL="571500" indent="-571500">
              <a:buFontTx/>
              <a:buBlip>
                <a:blip r:embed="rId2"/>
              </a:buBlip>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cxnSp>
        <p:nvCxnSpPr>
          <p:cNvPr id="9" name="Connecteur droit 8">
            <a:extLst>
              <a:ext uri="{FF2B5EF4-FFF2-40B4-BE49-F238E27FC236}">
                <a16:creationId xmlns:a16="http://schemas.microsoft.com/office/drawing/2014/main" id="{58349C2E-CCFB-4F2D-BA5B-42072C59FF07}"/>
              </a:ext>
            </a:extLst>
          </p:cNvPr>
          <p:cNvCxnSpPr>
            <a:cxnSpLocks/>
          </p:cNvCxnSpPr>
          <p:nvPr/>
        </p:nvCxnSpPr>
        <p:spPr>
          <a:xfrm>
            <a:off x="827797" y="1116942"/>
            <a:ext cx="10285403" cy="2116"/>
          </a:xfrm>
          <a:prstGeom prst="line">
            <a:avLst/>
          </a:prstGeom>
          <a:ln w="28575">
            <a:solidFill>
              <a:schemeClr val="accent2"/>
            </a:solidFill>
          </a:ln>
        </p:spPr>
        <p:style>
          <a:lnRef idx="1">
            <a:schemeClr val="accent2"/>
          </a:lnRef>
          <a:fillRef idx="0">
            <a:schemeClr val="accent2"/>
          </a:fillRef>
          <a:effectRef idx="0">
            <a:schemeClr val="accent2"/>
          </a:effectRef>
          <a:fontRef idx="minor">
            <a:schemeClr val="tx1"/>
          </a:fontRef>
        </p:style>
      </p:cxn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11129298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27_Brun_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p:txBody>
          <a:bodyPr/>
          <a:lstStyle>
            <a:lvl1pPr marL="571500" indent="-571500">
              <a:buFontTx/>
              <a:buBlip>
                <a:blip r:embed="rId2"/>
              </a:buBlip>
              <a:defRPr/>
            </a:lvl1pPr>
          </a:lstStyle>
          <a:p>
            <a:r>
              <a:rPr lang="fr-FR" dirty="0"/>
              <a:t>MODIFIEZ LE STYLE DU TITRE</a:t>
            </a:r>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
        <p:nvSpPr>
          <p:cNvPr id="9" name="Espace réservé du contenu 2">
            <a:extLst>
              <a:ext uri="{FF2B5EF4-FFF2-40B4-BE49-F238E27FC236}">
                <a16:creationId xmlns:a16="http://schemas.microsoft.com/office/drawing/2014/main" id="{EACD1DEB-D12F-4877-BBA6-7A1375B1CF47}"/>
              </a:ext>
            </a:extLst>
          </p:cNvPr>
          <p:cNvSpPr>
            <a:spLocks noGrp="1"/>
          </p:cNvSpPr>
          <p:nvPr>
            <p:ph idx="1"/>
          </p:nvPr>
        </p:nvSpPr>
        <p:spPr>
          <a:xfrm>
            <a:off x="1062001" y="1476000"/>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10" name="Espace réservé du contenu 4">
            <a:extLst>
              <a:ext uri="{FF2B5EF4-FFF2-40B4-BE49-F238E27FC236}">
                <a16:creationId xmlns:a16="http://schemas.microsoft.com/office/drawing/2014/main" id="{1298F75B-D23E-4B77-9B4A-0014A38286D6}"/>
              </a:ext>
            </a:extLst>
          </p:cNvPr>
          <p:cNvSpPr>
            <a:spLocks noGrp="1"/>
          </p:cNvSpPr>
          <p:nvPr>
            <p:ph sz="quarter" idx="13"/>
          </p:nvPr>
        </p:nvSpPr>
        <p:spPr>
          <a:xfrm>
            <a:off x="6198138" y="1471254"/>
            <a:ext cx="4914000" cy="4428000"/>
          </a:xfrm>
        </p:spPr>
        <p:txBody>
          <a:bodyPr/>
          <a:lstStyle>
            <a:lvl1pPr>
              <a:defRPr sz="2200"/>
            </a:lvl1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cxnSp>
        <p:nvCxnSpPr>
          <p:cNvPr id="11" name="Connecteur droit 10">
            <a:extLst>
              <a:ext uri="{FF2B5EF4-FFF2-40B4-BE49-F238E27FC236}">
                <a16:creationId xmlns:a16="http://schemas.microsoft.com/office/drawing/2014/main" id="{D5783D90-DC67-461E-AD8A-9D6DA2F09768}"/>
              </a:ext>
            </a:extLst>
          </p:cNvPr>
          <p:cNvCxnSpPr>
            <a:cxnSpLocks/>
          </p:cNvCxnSpPr>
          <p:nvPr/>
        </p:nvCxnSpPr>
        <p:spPr>
          <a:xfrm>
            <a:off x="827797" y="1116942"/>
            <a:ext cx="10285403" cy="2116"/>
          </a:xfrm>
          <a:prstGeom prst="line">
            <a:avLst/>
          </a:prstGeom>
          <a:ln w="28575">
            <a:solidFill>
              <a:schemeClr val="accent2"/>
            </a:solidFill>
          </a:ln>
        </p:spPr>
        <p:style>
          <a:lnRef idx="1">
            <a:schemeClr val="accent2"/>
          </a:lnRef>
          <a:fillRef idx="0">
            <a:schemeClr val="accent2"/>
          </a:fillRef>
          <a:effectRef idx="0">
            <a:schemeClr val="accent2"/>
          </a:effectRef>
          <a:fontRef idx="minor">
            <a:schemeClr val="tx1"/>
          </a:fontRef>
        </p:style>
      </p:cxn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29422105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28_Brun_contenu_et_bandea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1D137C-D0B5-459E-8D0C-EEC8E023EE54}"/>
              </a:ext>
            </a:extLst>
          </p:cNvPr>
          <p:cNvSpPr>
            <a:spLocks noGrp="1"/>
          </p:cNvSpPr>
          <p:nvPr>
            <p:ph type="title" hasCustomPrompt="1"/>
          </p:nvPr>
        </p:nvSpPr>
        <p:spPr>
          <a:xfrm>
            <a:off x="3434500" y="1203968"/>
            <a:ext cx="8473970" cy="864000"/>
          </a:xfrm>
        </p:spPr>
        <p:txBody>
          <a:bodyPr/>
          <a:lstStyle>
            <a:lvl1pPr marL="0" indent="0">
              <a:buFontTx/>
              <a:buNone/>
              <a:defRPr/>
            </a:lvl1pPr>
          </a:lstStyle>
          <a:p>
            <a:r>
              <a:rPr lang="fr-FR" dirty="0"/>
              <a:t>MODIFIEZ LE STYLE DU TITRE</a:t>
            </a:r>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3434500" y="2095595"/>
            <a:ext cx="8188272" cy="4428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10" name="Image 9">
            <a:extLst>
              <a:ext uri="{FF2B5EF4-FFF2-40B4-BE49-F238E27FC236}">
                <a16:creationId xmlns:a16="http://schemas.microsoft.com/office/drawing/2014/main" id="{57295759-8F68-4E40-B8F7-927837AA82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6016" y="551500"/>
            <a:ext cx="734569" cy="624841"/>
          </a:xfrm>
          <a:prstGeom prst="rect">
            <a:avLst/>
          </a:prstGeom>
        </p:spPr>
      </p:pic>
      <p:sp>
        <p:nvSpPr>
          <p:cNvPr id="11" name="Rectangle 10">
            <a:extLst>
              <a:ext uri="{FF2B5EF4-FFF2-40B4-BE49-F238E27FC236}">
                <a16:creationId xmlns:a16="http://schemas.microsoft.com/office/drawing/2014/main" id="{1E67E0D7-42DE-404D-A12A-3044C9E1E52B}"/>
              </a:ext>
            </a:extLst>
          </p:cNvPr>
          <p:cNvSpPr/>
          <p:nvPr/>
        </p:nvSpPr>
        <p:spPr>
          <a:xfrm>
            <a:off x="296644" y="0"/>
            <a:ext cx="295694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i="1" dirty="0"/>
              <a:t>Insérer une photo de votre choix sur ce cadre gris </a:t>
            </a:r>
            <a:r>
              <a:rPr lang="fr-FR" i="1" u="sng" dirty="0"/>
              <a:t>en respectant les dimensions</a:t>
            </a:r>
          </a:p>
        </p:txBody>
      </p:sp>
      <p:pic>
        <p:nvPicPr>
          <p:cNvPr id="8" name="Imag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22781726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29_Brun_titre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AA8EB4-3756-4C90-A99E-D9500D19440C}"/>
              </a:ext>
            </a:extLst>
          </p:cNvPr>
          <p:cNvSpPr/>
          <p:nvPr/>
        </p:nvSpPr>
        <p:spPr>
          <a:xfrm>
            <a:off x="359091" y="287132"/>
            <a:ext cx="11473816" cy="41972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fr-FR" i="1" dirty="0"/>
          </a:p>
          <a:p>
            <a:pPr algn="ctr"/>
            <a:endParaRPr lang="fr-FR" i="1" dirty="0"/>
          </a:p>
          <a:p>
            <a:pPr marL="0" marR="0" lvl="0" indent="0" algn="ctr" defTabSz="914400" rtl="0" eaLnBrk="1" fontAlgn="auto" latinLnBrk="0" hangingPunct="1">
              <a:lnSpc>
                <a:spcPct val="100000"/>
              </a:lnSpc>
              <a:spcBef>
                <a:spcPts val="0"/>
              </a:spcBef>
              <a:spcAft>
                <a:spcPts val="0"/>
              </a:spcAft>
              <a:buClrTx/>
              <a:buSzTx/>
              <a:buFontTx/>
              <a:buNone/>
              <a:tabLst/>
              <a:defRPr/>
            </a:pPr>
            <a:r>
              <a:rPr lang="fr-FR" i="1" dirty="0"/>
              <a:t>Insérer une photo de votre choix sur ce cadre gris, sous les zones de textes,</a:t>
            </a:r>
            <a:br>
              <a:rPr lang="fr-FR" i="1" dirty="0"/>
            </a:br>
            <a:r>
              <a:rPr lang="fr-FR" i="1" u="sng" dirty="0"/>
              <a:t>en respectant les dimensions</a:t>
            </a:r>
          </a:p>
          <a:p>
            <a:pPr algn="ctr"/>
            <a:endParaRPr lang="fr-FR" i="1" dirty="0"/>
          </a:p>
        </p:txBody>
      </p:sp>
      <p:sp>
        <p:nvSpPr>
          <p:cNvPr id="7" name="Shape_0">
            <a:extLst>
              <a:ext uri="{FF2B5EF4-FFF2-40B4-BE49-F238E27FC236}">
                <a16:creationId xmlns:a16="http://schemas.microsoft.com/office/drawing/2014/main" id="{0B7979F6-1BC2-4E8B-A0A3-CA8E3502F784}"/>
              </a:ext>
            </a:extLst>
          </p:cNvPr>
          <p:cNvSpPr/>
          <p:nvPr/>
        </p:nvSpPr>
        <p:spPr>
          <a:xfrm>
            <a:off x="359092" y="4484383"/>
            <a:ext cx="11473817" cy="2088001"/>
          </a:xfrm>
          <a:prstGeom prst="rect">
            <a:avLst/>
          </a:prstGeom>
          <a:solidFill>
            <a:schemeClr val="accent2"/>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600" y="27900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6" y="3817475"/>
            <a:ext cx="9513937" cy="522611"/>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23" name="Groupe 22"/>
          <p:cNvGrpSpPr/>
          <p:nvPr userDrawn="1"/>
        </p:nvGrpSpPr>
        <p:grpSpPr>
          <a:xfrm>
            <a:off x="625309" y="5804062"/>
            <a:ext cx="2133567" cy="523485"/>
            <a:chOff x="625309" y="5804062"/>
            <a:chExt cx="2133567" cy="523485"/>
          </a:xfrm>
        </p:grpSpPr>
        <p:sp>
          <p:nvSpPr>
            <p:cNvPr id="24" name="ZoneTexte 23"/>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25" name="Image 24"/>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26" name="Image 25"/>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38833145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30_Brun_titre_sans_contenu">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85615"/>
            <a:ext cx="11473817" cy="6286770"/>
          </a:xfrm>
          <a:prstGeom prst="rect">
            <a:avLst/>
          </a:prstGeom>
          <a:solidFill>
            <a:schemeClr val="accent2"/>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1140908" y="1827900"/>
            <a:ext cx="10692000"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1139854" y="2864700"/>
            <a:ext cx="9513937"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pic>
        <p:nvPicPr>
          <p:cNvPr id="9" name="Imag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26" name="Groupe 25"/>
          <p:cNvGrpSpPr/>
          <p:nvPr userDrawn="1"/>
        </p:nvGrpSpPr>
        <p:grpSpPr>
          <a:xfrm>
            <a:off x="625309" y="5804062"/>
            <a:ext cx="2133567" cy="523485"/>
            <a:chOff x="625309" y="5804062"/>
            <a:chExt cx="2133567" cy="523485"/>
          </a:xfrm>
        </p:grpSpPr>
        <p:sp>
          <p:nvSpPr>
            <p:cNvPr id="27" name="ZoneTexte 26"/>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28" name="Image 27"/>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29" name="Image 28"/>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131824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31_Brun_Diapo_Plan">
    <p:spTree>
      <p:nvGrpSpPr>
        <p:cNvPr id="1" name=""/>
        <p:cNvGrpSpPr/>
        <p:nvPr/>
      </p:nvGrpSpPr>
      <p:grpSpPr>
        <a:xfrm>
          <a:off x="0" y="0"/>
          <a:ext cx="0" cy="0"/>
          <a:chOff x="0" y="0"/>
          <a:chExt cx="0" cy="0"/>
        </a:xfrm>
      </p:grpSpPr>
      <p:sp>
        <p:nvSpPr>
          <p:cNvPr id="9" name="Shape_1">
            <a:extLst>
              <a:ext uri="{FF2B5EF4-FFF2-40B4-BE49-F238E27FC236}">
                <a16:creationId xmlns:a16="http://schemas.microsoft.com/office/drawing/2014/main" id="{31428A33-8D51-4F9E-9C20-4618F0B98261}"/>
              </a:ext>
            </a:extLst>
          </p:cNvPr>
          <p:cNvSpPr>
            <a:spLocks/>
          </p:cNvSpPr>
          <p:nvPr/>
        </p:nvSpPr>
        <p:spPr>
          <a:xfrm>
            <a:off x="359198" y="285762"/>
            <a:ext cx="11473817" cy="6286770"/>
          </a:xfrm>
          <a:prstGeom prst="rect">
            <a:avLst/>
          </a:prstGeom>
          <a:solidFill>
            <a:schemeClr val="accent2">
              <a:lumMod val="20000"/>
              <a:lumOff val="80000"/>
            </a:schemeClr>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a:p>
        </p:txBody>
      </p:sp>
      <p:pic>
        <p:nvPicPr>
          <p:cNvPr id="10" name="Image 9">
            <a:extLst>
              <a:ext uri="{FF2B5EF4-FFF2-40B4-BE49-F238E27FC236}">
                <a16:creationId xmlns:a16="http://schemas.microsoft.com/office/drawing/2014/main" id="{D4070223-FE77-40B8-9087-8189D5FE4749}"/>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78000" y="878410"/>
            <a:ext cx="6223000" cy="5270500"/>
          </a:xfrm>
          <a:prstGeom prst="rect">
            <a:avLst/>
          </a:prstGeom>
        </p:spPr>
      </p:pic>
      <p:sp>
        <p:nvSpPr>
          <p:cNvPr id="2" name="Titre 1">
            <a:extLst>
              <a:ext uri="{FF2B5EF4-FFF2-40B4-BE49-F238E27FC236}">
                <a16:creationId xmlns:a16="http://schemas.microsoft.com/office/drawing/2014/main" id="{261D137C-D0B5-459E-8D0C-EEC8E023EE54}"/>
              </a:ext>
            </a:extLst>
          </p:cNvPr>
          <p:cNvSpPr>
            <a:spLocks noGrp="1"/>
          </p:cNvSpPr>
          <p:nvPr>
            <p:ph type="title"/>
          </p:nvPr>
        </p:nvSpPr>
        <p:spPr>
          <a:xfrm>
            <a:off x="1967026" y="285467"/>
            <a:ext cx="9718590" cy="1285200"/>
          </a:xfrm>
        </p:spPr>
        <p:txBody>
          <a:bodyPr anchor="b"/>
          <a:lstStyle>
            <a:lvl1pPr marL="0" indent="0">
              <a:buFontTx/>
              <a:buNone/>
              <a:defRPr/>
            </a:lvl1pPr>
          </a:lstStyle>
          <a:p>
            <a:r>
              <a:rPr lang="fr-FR"/>
              <a:t>Modifiez le style du titre</a:t>
            </a:r>
            <a:endParaRPr lang="fr-FR" dirty="0"/>
          </a:p>
        </p:txBody>
      </p:sp>
      <p:sp>
        <p:nvSpPr>
          <p:cNvPr id="3" name="Espace réservé du contenu 2">
            <a:extLst>
              <a:ext uri="{FF2B5EF4-FFF2-40B4-BE49-F238E27FC236}">
                <a16:creationId xmlns:a16="http://schemas.microsoft.com/office/drawing/2014/main" id="{B69D397F-CF04-40A1-9B0A-1898F0ADD993}"/>
              </a:ext>
            </a:extLst>
          </p:cNvPr>
          <p:cNvSpPr>
            <a:spLocks noGrp="1"/>
          </p:cNvSpPr>
          <p:nvPr>
            <p:ph idx="1"/>
          </p:nvPr>
        </p:nvSpPr>
        <p:spPr>
          <a:xfrm>
            <a:off x="1967026" y="1885361"/>
            <a:ext cx="9146174" cy="4018638"/>
          </a:xfrm>
        </p:spPr>
        <p:txBody>
          <a:bodyPr/>
          <a:lstStyle>
            <a:lvl1pPr marL="0" indent="0">
              <a:buFontTx/>
              <a:buNone/>
              <a:defRPr sz="2400">
                <a:solidFill>
                  <a:schemeClr val="accent2"/>
                </a:solidFill>
              </a:defRPr>
            </a:lvl1pPr>
            <a:lvl2pPr>
              <a:defRPr sz="2000"/>
            </a:lvl2pPr>
            <a:lvl3pPr>
              <a:defRPr sz="1800"/>
            </a:lvl3pPr>
            <a:lvl4pPr>
              <a:defRPr sz="1600"/>
            </a:lvl4pPr>
            <a:lvl5pPr>
              <a:defRPr sz="16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6" name="Espace réservé du numéro de diapositive 5">
            <a:extLst>
              <a:ext uri="{FF2B5EF4-FFF2-40B4-BE49-F238E27FC236}">
                <a16:creationId xmlns:a16="http://schemas.microsoft.com/office/drawing/2014/main" id="{0D85603A-C958-4B4F-8E07-3E92DAEFD447}"/>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11" name="Image 10">
            <a:extLst>
              <a:ext uri="{FF2B5EF4-FFF2-40B4-BE49-F238E27FC236}">
                <a16:creationId xmlns:a16="http://schemas.microsoft.com/office/drawing/2014/main" id="{23CF73ED-89AF-4EE1-BA09-2A65FF18242C}"/>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48049" y="592871"/>
            <a:ext cx="1171579" cy="989782"/>
          </a:xfrm>
          <a:prstGeom prst="rect">
            <a:avLst/>
          </a:prstGeom>
        </p:spPr>
      </p:pic>
      <p:pic>
        <p:nvPicPr>
          <p:cNvPr id="12" name="Imag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962303" y="5595100"/>
            <a:ext cx="820413" cy="935559"/>
          </a:xfrm>
          <a:prstGeom prst="rect">
            <a:avLst/>
          </a:prstGeom>
        </p:spPr>
      </p:pic>
    </p:spTree>
    <p:extLst>
      <p:ext uri="{BB962C8B-B14F-4D97-AF65-F5344CB8AC3E}">
        <p14:creationId xmlns:p14="http://schemas.microsoft.com/office/powerpoint/2010/main" val="7162358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2_Brun_Diapo_intercalaire">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092" y="2778345"/>
            <a:ext cx="11473817" cy="3009600"/>
          </a:xfrm>
          <a:prstGeom prst="rect">
            <a:avLst/>
          </a:prstGeom>
          <a:solidFill>
            <a:schemeClr val="accent2"/>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sp>
        <p:nvSpPr>
          <p:cNvPr id="2" name="Titre 1">
            <a:extLst>
              <a:ext uri="{FF2B5EF4-FFF2-40B4-BE49-F238E27FC236}">
                <a16:creationId xmlns:a16="http://schemas.microsoft.com/office/drawing/2014/main" id="{CC76CD02-B679-450F-A73D-C511BB3236F4}"/>
              </a:ext>
            </a:extLst>
          </p:cNvPr>
          <p:cNvSpPr>
            <a:spLocks noGrp="1"/>
          </p:cNvSpPr>
          <p:nvPr>
            <p:ph type="ctrTitle" hasCustomPrompt="1"/>
          </p:nvPr>
        </p:nvSpPr>
        <p:spPr>
          <a:xfrm>
            <a:off x="669598" y="3065340"/>
            <a:ext cx="8370679" cy="1015200"/>
          </a:xfrm>
        </p:spPr>
        <p:txBody>
          <a:bodyPr anchor="b">
            <a:normAutofit/>
          </a:bodyPr>
          <a:lstStyle>
            <a:lvl1pPr algn="l">
              <a:defRPr sz="3200">
                <a:solidFill>
                  <a:schemeClr val="bg1"/>
                </a:solidFill>
              </a:defRPr>
            </a:lvl1pPr>
          </a:lstStyle>
          <a:p>
            <a:r>
              <a:rPr lang="fr-FR" dirty="0"/>
              <a:t>MODIFIEZ LE STYLE DU TITRE</a:t>
            </a:r>
          </a:p>
        </p:txBody>
      </p:sp>
      <p:sp>
        <p:nvSpPr>
          <p:cNvPr id="3" name="Sous-titre 2">
            <a:extLst>
              <a:ext uri="{FF2B5EF4-FFF2-40B4-BE49-F238E27FC236}">
                <a16:creationId xmlns:a16="http://schemas.microsoft.com/office/drawing/2014/main" id="{B97CED89-6A2F-4612-AB59-BA6AC50B1C7C}"/>
              </a:ext>
            </a:extLst>
          </p:cNvPr>
          <p:cNvSpPr>
            <a:spLocks noGrp="1"/>
          </p:cNvSpPr>
          <p:nvPr>
            <p:ph type="subTitle" idx="1"/>
          </p:nvPr>
        </p:nvSpPr>
        <p:spPr>
          <a:xfrm>
            <a:off x="668545" y="4095122"/>
            <a:ext cx="8370679" cy="1128600"/>
          </a:xfrm>
        </p:spPr>
        <p:txBody>
          <a:bodyPr>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6" name="Rectangle 5">
            <a:extLst>
              <a:ext uri="{FF2B5EF4-FFF2-40B4-BE49-F238E27FC236}">
                <a16:creationId xmlns:a16="http://schemas.microsoft.com/office/drawing/2014/main" id="{31D427EE-B9CB-483A-B5CF-2F86322DAEF4}"/>
              </a:ext>
            </a:extLst>
          </p:cNvPr>
          <p:cNvSpPr/>
          <p:nvPr/>
        </p:nvSpPr>
        <p:spPr>
          <a:xfrm>
            <a:off x="359092" y="285615"/>
            <a:ext cx="11473816" cy="24927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i="1" dirty="0"/>
              <a:t>Insérer une photo de votre choix sur ce cadre gris </a:t>
            </a:r>
            <a:r>
              <a:rPr lang="fr-FR" i="1" u="sng" dirty="0"/>
              <a:t>en respectant les dimensions</a:t>
            </a:r>
          </a:p>
        </p:txBody>
      </p:sp>
      <p:sp>
        <p:nvSpPr>
          <p:cNvPr id="15" name="Espace réservé du numéro de diapositive 14">
            <a:extLst>
              <a:ext uri="{FF2B5EF4-FFF2-40B4-BE49-F238E27FC236}">
                <a16:creationId xmlns:a16="http://schemas.microsoft.com/office/drawing/2014/main" id="{E43BCC4F-6628-49C7-A989-0EA131691946}"/>
              </a:ext>
            </a:extLst>
          </p:cNvPr>
          <p:cNvSpPr>
            <a:spLocks noGrp="1"/>
          </p:cNvSpPr>
          <p:nvPr>
            <p:ph type="sldNum" sz="quarter" idx="10"/>
          </p:nvPr>
        </p:nvSpPr>
        <p:spPr>
          <a:xfrm>
            <a:off x="10275000" y="6364541"/>
            <a:ext cx="838200" cy="365125"/>
          </a:xfrm>
          <a:prstGeom prst="rect">
            <a:avLst/>
          </a:prstGeom>
        </p:spPr>
        <p:txBody>
          <a:bodyPr/>
          <a:lstStyle/>
          <a:p>
            <a:fld id="{6055246E-81F2-4716-A341-6139E5705588}" type="slidenum">
              <a:rPr lang="fr-FR" smtClean="0"/>
              <a:t>‹N°›</a:t>
            </a:fld>
            <a:endParaRPr lang="fr-FR"/>
          </a:p>
        </p:txBody>
      </p:sp>
      <p:pic>
        <p:nvPicPr>
          <p:cNvPr id="5" name="Image 4" descr="Une image contenant texte, hache, graphiques vectoriels&#10;&#10;Description générée automatiquement">
            <a:extLst>
              <a:ext uri="{FF2B5EF4-FFF2-40B4-BE49-F238E27FC236}">
                <a16:creationId xmlns:a16="http://schemas.microsoft.com/office/drawing/2014/main" id="{08A6FB6F-E48A-4C76-AD7A-BD66D29DB2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44000" y="2564670"/>
            <a:ext cx="3993369" cy="3456000"/>
          </a:xfrm>
          <a:prstGeom prst="rect">
            <a:avLst/>
          </a:prstGeom>
        </p:spPr>
      </p:pic>
      <p:pic>
        <p:nvPicPr>
          <p:cNvPr id="9" name="Imag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96610" y="5805070"/>
            <a:ext cx="820413" cy="935559"/>
          </a:xfrm>
          <a:prstGeom prst="rect">
            <a:avLst/>
          </a:prstGeom>
        </p:spPr>
      </p:pic>
    </p:spTree>
    <p:extLst>
      <p:ext uri="{BB962C8B-B14F-4D97-AF65-F5344CB8AC3E}">
        <p14:creationId xmlns:p14="http://schemas.microsoft.com/office/powerpoint/2010/main" val="39760852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33_Brun_Diapo_Fin">
    <p:spTree>
      <p:nvGrpSpPr>
        <p:cNvPr id="1" name=""/>
        <p:cNvGrpSpPr/>
        <p:nvPr/>
      </p:nvGrpSpPr>
      <p:grpSpPr>
        <a:xfrm>
          <a:off x="0" y="0"/>
          <a:ext cx="0" cy="0"/>
          <a:chOff x="0" y="0"/>
          <a:chExt cx="0" cy="0"/>
        </a:xfrm>
      </p:grpSpPr>
      <p:sp>
        <p:nvSpPr>
          <p:cNvPr id="7" name="Shape_0">
            <a:extLst>
              <a:ext uri="{FF2B5EF4-FFF2-40B4-BE49-F238E27FC236}">
                <a16:creationId xmlns:a16="http://schemas.microsoft.com/office/drawing/2014/main" id="{0B7979F6-1BC2-4E8B-A0A3-CA8E3502F784}"/>
              </a:ext>
            </a:extLst>
          </p:cNvPr>
          <p:cNvSpPr/>
          <p:nvPr/>
        </p:nvSpPr>
        <p:spPr>
          <a:xfrm>
            <a:off x="359227" y="377202"/>
            <a:ext cx="11473817" cy="6286770"/>
          </a:xfrm>
          <a:prstGeom prst="rect">
            <a:avLst/>
          </a:prstGeom>
          <a:solidFill>
            <a:schemeClr val="accent2"/>
          </a:solidFill>
          <a:ln w="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33" dirty="0">
              <a:solidFill>
                <a:schemeClr val="bg1"/>
              </a:solidFill>
            </a:endParaRPr>
          </a:p>
        </p:txBody>
      </p:sp>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82483" y="4947497"/>
            <a:ext cx="1300196" cy="1482680"/>
          </a:xfrm>
          <a:prstGeom prst="rect">
            <a:avLst/>
          </a:prstGeom>
        </p:spPr>
      </p:pic>
      <p:grpSp>
        <p:nvGrpSpPr>
          <p:cNvPr id="5" name="Groupe 4"/>
          <p:cNvGrpSpPr/>
          <p:nvPr userDrawn="1"/>
        </p:nvGrpSpPr>
        <p:grpSpPr>
          <a:xfrm>
            <a:off x="625309" y="5804062"/>
            <a:ext cx="2133567" cy="523485"/>
            <a:chOff x="625309" y="5804062"/>
            <a:chExt cx="2133567" cy="523485"/>
          </a:xfrm>
        </p:grpSpPr>
        <p:sp>
          <p:nvSpPr>
            <p:cNvPr id="3" name="ZoneTexte 2"/>
            <p:cNvSpPr txBox="1"/>
            <p:nvPr userDrawn="1"/>
          </p:nvSpPr>
          <p:spPr>
            <a:xfrm>
              <a:off x="625309" y="5804062"/>
              <a:ext cx="2133567" cy="261610"/>
            </a:xfrm>
            <a:prstGeom prst="rect">
              <a:avLst/>
            </a:prstGeom>
            <a:noFill/>
          </p:spPr>
          <p:txBody>
            <a:bodyPr wrap="square" rtlCol="0">
              <a:spAutoFit/>
            </a:bodyPr>
            <a:lstStyle/>
            <a:p>
              <a:r>
                <a:rPr lang="fr-FR" sz="1100" dirty="0">
                  <a:solidFill>
                    <a:schemeClr val="bg1"/>
                  </a:solidFill>
                  <a:latin typeface="Roboto Slab" pitchFamily="2" charset="0"/>
                  <a:ea typeface="Roboto Slab" pitchFamily="2" charset="0"/>
                </a:rPr>
                <a:t>ariege.chambre-agriculture.fr</a:t>
              </a:r>
            </a:p>
          </p:txBody>
        </p:sp>
        <p:pic>
          <p:nvPicPr>
            <p:cNvPr id="14" name="Image 13"/>
            <p:cNvPicPr>
              <a:picLocks noChangeAspect="1"/>
            </p:cNvPicPr>
            <p:nvPr userDrawn="1"/>
          </p:nvPicPr>
          <p:blipFill rotWithShape="1">
            <a:blip r:embed="rId3" cstate="print">
              <a:extLst>
                <a:ext uri="{28A0092B-C50C-407E-A947-70E740481C1C}">
                  <a14:useLocalDpi xmlns:a14="http://schemas.microsoft.com/office/drawing/2010/main" val="0"/>
                </a:ext>
              </a:extLst>
            </a:blip>
            <a:srcRect l="515" t="43589" r="83543" b="4588"/>
            <a:stretch/>
          </p:blipFill>
          <p:spPr>
            <a:xfrm>
              <a:off x="640984" y="6030940"/>
              <a:ext cx="283143" cy="274320"/>
            </a:xfrm>
            <a:prstGeom prst="rect">
              <a:avLst/>
            </a:prstGeom>
          </p:spPr>
        </p:pic>
        <p:pic>
          <p:nvPicPr>
            <p:cNvPr id="15" name="Image 14"/>
            <p:cNvPicPr>
              <a:picLocks noChangeAspect="1"/>
            </p:cNvPicPr>
            <p:nvPr userDrawn="1"/>
          </p:nvPicPr>
          <p:blipFill rotWithShape="1">
            <a:blip r:embed="rId3" cstate="print">
              <a:extLst>
                <a:ext uri="{28A0092B-C50C-407E-A947-70E740481C1C}">
                  <a14:useLocalDpi xmlns:a14="http://schemas.microsoft.com/office/drawing/2010/main" val="0"/>
                </a:ext>
              </a:extLst>
            </a:blip>
            <a:srcRect l="28298" t="50527" r="43901"/>
            <a:stretch/>
          </p:blipFill>
          <p:spPr>
            <a:xfrm>
              <a:off x="895171" y="6065672"/>
              <a:ext cx="493776" cy="261875"/>
            </a:xfrm>
            <a:prstGeom prst="rect">
              <a:avLst/>
            </a:prstGeom>
          </p:spPr>
        </p:pic>
      </p:grpSp>
    </p:spTree>
    <p:extLst>
      <p:ext uri="{BB962C8B-B14F-4D97-AF65-F5344CB8AC3E}">
        <p14:creationId xmlns:p14="http://schemas.microsoft.com/office/powerpoint/2010/main" val="19093889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34_Diapo_Vide">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4EB2869B-DA9E-4EF7-BF3D-B7D0D0E85868}"/>
              </a:ext>
            </a:extLst>
          </p:cNvPr>
          <p:cNvSpPr>
            <a:spLocks noGrp="1"/>
          </p:cNvSpPr>
          <p:nvPr>
            <p:ph type="sldNum" sz="quarter" idx="12"/>
          </p:nvPr>
        </p:nvSpPr>
        <p:spPr>
          <a:xfrm>
            <a:off x="10275000" y="6364541"/>
            <a:ext cx="838200" cy="365125"/>
          </a:xfrm>
          <a:prstGeom prst="rect">
            <a:avLst/>
          </a:prstGeom>
        </p:spPr>
        <p:txBody>
          <a:bodyPr/>
          <a:lstStyle/>
          <a:p>
            <a:fld id="{6055246E-81F2-4716-A341-6139E5705588}" type="slidenum">
              <a:rPr lang="fr-FR" smtClean="0"/>
              <a:t>‹N°›</a:t>
            </a:fld>
            <a:endParaRPr lang="fr-FR"/>
          </a:p>
        </p:txBody>
      </p:sp>
    </p:spTree>
    <p:extLst>
      <p:ext uri="{BB962C8B-B14F-4D97-AF65-F5344CB8AC3E}">
        <p14:creationId xmlns:p14="http://schemas.microsoft.com/office/powerpoint/2010/main" val="16804461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142A1125-3F05-407B-9766-DC4A5C3AFC89}"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32128332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ED2F35DF-3789-497F-B6E6-9914A91DEC0D}"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35152493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5F3B9AAE-5BE7-4944-A9DF-CE13A1595AF1}"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17824487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4701D3E4-60B8-42B4-9528-332A1F640632}"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38143557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DDBC4D36-2609-4301-8D93-1EDA14A3DF9E}" type="datetime2">
              <a:rPr lang="fr-FR" smtClean="0"/>
              <a:t>lundi 7 février 2022</a:t>
            </a:fld>
            <a:endParaRPr lang="fr-FR"/>
          </a:p>
        </p:txBody>
      </p:sp>
      <p:sp>
        <p:nvSpPr>
          <p:cNvPr id="8" name="Espace réservé du pied de page 7"/>
          <p:cNvSpPr>
            <a:spLocks noGrp="1"/>
          </p:cNvSpPr>
          <p:nvPr>
            <p:ph type="ftr" sz="quarter" idx="11"/>
          </p:nvPr>
        </p:nvSpPr>
        <p:spPr/>
        <p:txBody>
          <a:bodyPr/>
          <a:lstStyle/>
          <a:p>
            <a:r>
              <a:rPr lang="fr-FR"/>
              <a:t>titre</a:t>
            </a:r>
          </a:p>
        </p:txBody>
      </p:sp>
      <p:sp>
        <p:nvSpPr>
          <p:cNvPr id="9" name="Espace réservé du numéro de diapositive 8"/>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38596712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876AE5A2-5AE6-4FE9-8FB6-612AD040EEF2}" type="datetime2">
              <a:rPr lang="fr-FR" smtClean="0"/>
              <a:t>lundi 7 février 2022</a:t>
            </a:fld>
            <a:endParaRPr lang="fr-FR"/>
          </a:p>
        </p:txBody>
      </p:sp>
      <p:sp>
        <p:nvSpPr>
          <p:cNvPr id="4" name="Espace réservé du pied de page 3"/>
          <p:cNvSpPr>
            <a:spLocks noGrp="1"/>
          </p:cNvSpPr>
          <p:nvPr>
            <p:ph type="ftr" sz="quarter" idx="11"/>
          </p:nvPr>
        </p:nvSpPr>
        <p:spPr/>
        <p:txBody>
          <a:bodyPr/>
          <a:lstStyle/>
          <a:p>
            <a:r>
              <a:rPr lang="fr-FR"/>
              <a:t>titre</a:t>
            </a:r>
          </a:p>
        </p:txBody>
      </p:sp>
      <p:sp>
        <p:nvSpPr>
          <p:cNvPr id="5" name="Espace réservé du numéro de diapositive 4"/>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19743089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32A0C79-7F32-4986-BB2E-341F33969B80}" type="datetime2">
              <a:rPr lang="fr-FR" smtClean="0"/>
              <a:t>lundi 7 février 2022</a:t>
            </a:fld>
            <a:endParaRPr lang="fr-FR"/>
          </a:p>
        </p:txBody>
      </p:sp>
      <p:sp>
        <p:nvSpPr>
          <p:cNvPr id="3" name="Espace réservé du pied de page 2"/>
          <p:cNvSpPr>
            <a:spLocks noGrp="1"/>
          </p:cNvSpPr>
          <p:nvPr>
            <p:ph type="ftr" sz="quarter" idx="11"/>
          </p:nvPr>
        </p:nvSpPr>
        <p:spPr/>
        <p:txBody>
          <a:bodyPr/>
          <a:lstStyle/>
          <a:p>
            <a:r>
              <a:rPr lang="fr-FR"/>
              <a:t>titre</a:t>
            </a:r>
          </a:p>
        </p:txBody>
      </p:sp>
      <p:sp>
        <p:nvSpPr>
          <p:cNvPr id="4" name="Espace réservé du numéro de diapositive 3"/>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38984364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9232A5B2-BE5E-4936-A31E-5FEC9508E373}"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17618305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71864C11-A1D4-4FE7-A42F-19F997026F08}"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2001595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E6D3E8E8-6852-4F7E-A468-16EE23AAF6B0}"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28332546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6334FA16-B72D-487B-859C-F6EAC014C40A}"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A13FE156-0E21-443D-9997-672E1EADF121}" type="slidenum">
              <a:rPr lang="fr-FR" smtClean="0"/>
              <a:t>‹N°›</a:t>
            </a:fld>
            <a:endParaRPr lang="fr-FR"/>
          </a:p>
        </p:txBody>
      </p:sp>
    </p:spTree>
    <p:extLst>
      <p:ext uri="{BB962C8B-B14F-4D97-AF65-F5344CB8AC3E}">
        <p14:creationId xmlns:p14="http://schemas.microsoft.com/office/powerpoint/2010/main" val="405480053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734113CF-5B76-4835-8CC0-56D77282BB54}"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36806336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C2B94AD-595C-4A03-8907-D1BB6C0CFA11}"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18239948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49A35068-830A-47E1-B157-67B46634C3CE}"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245959817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B8A51103-72EC-4413-B3B8-2C43ECCFF5EA}"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8288294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A79DBC77-4C3B-40A7-86D4-612DF25D487C}" type="datetime2">
              <a:rPr lang="fr-FR" smtClean="0"/>
              <a:t>lundi 7 février 2022</a:t>
            </a:fld>
            <a:endParaRPr lang="fr-FR"/>
          </a:p>
        </p:txBody>
      </p:sp>
      <p:sp>
        <p:nvSpPr>
          <p:cNvPr id="8" name="Espace réservé du pied de page 7"/>
          <p:cNvSpPr>
            <a:spLocks noGrp="1"/>
          </p:cNvSpPr>
          <p:nvPr>
            <p:ph type="ftr" sz="quarter" idx="11"/>
          </p:nvPr>
        </p:nvSpPr>
        <p:spPr/>
        <p:txBody>
          <a:bodyPr/>
          <a:lstStyle/>
          <a:p>
            <a:r>
              <a:rPr lang="fr-FR"/>
              <a:t>titre</a:t>
            </a:r>
          </a:p>
        </p:txBody>
      </p:sp>
      <p:sp>
        <p:nvSpPr>
          <p:cNvPr id="9" name="Espace réservé du numéro de diapositive 8"/>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392110200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9E002B47-3F86-446F-A9D2-8076FC87DA7C}" type="datetime2">
              <a:rPr lang="fr-FR" smtClean="0"/>
              <a:t>lundi 7 février 2022</a:t>
            </a:fld>
            <a:endParaRPr lang="fr-FR"/>
          </a:p>
        </p:txBody>
      </p:sp>
      <p:sp>
        <p:nvSpPr>
          <p:cNvPr id="4" name="Espace réservé du pied de page 3"/>
          <p:cNvSpPr>
            <a:spLocks noGrp="1"/>
          </p:cNvSpPr>
          <p:nvPr>
            <p:ph type="ftr" sz="quarter" idx="11"/>
          </p:nvPr>
        </p:nvSpPr>
        <p:spPr/>
        <p:txBody>
          <a:bodyPr/>
          <a:lstStyle/>
          <a:p>
            <a:r>
              <a:rPr lang="fr-FR"/>
              <a:t>titre</a:t>
            </a:r>
          </a:p>
        </p:txBody>
      </p:sp>
      <p:sp>
        <p:nvSpPr>
          <p:cNvPr id="5" name="Espace réservé du numéro de diapositive 4"/>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17644490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E67B4D9-163A-4AE0-B77F-896BD31E1C73}" type="datetime2">
              <a:rPr lang="fr-FR" smtClean="0"/>
              <a:t>lundi 7 février 2022</a:t>
            </a:fld>
            <a:endParaRPr lang="fr-FR"/>
          </a:p>
        </p:txBody>
      </p:sp>
      <p:sp>
        <p:nvSpPr>
          <p:cNvPr id="3" name="Espace réservé du pied de page 2"/>
          <p:cNvSpPr>
            <a:spLocks noGrp="1"/>
          </p:cNvSpPr>
          <p:nvPr>
            <p:ph type="ftr" sz="quarter" idx="11"/>
          </p:nvPr>
        </p:nvSpPr>
        <p:spPr/>
        <p:txBody>
          <a:bodyPr/>
          <a:lstStyle/>
          <a:p>
            <a:r>
              <a:rPr lang="fr-FR"/>
              <a:t>titre</a:t>
            </a:r>
          </a:p>
        </p:txBody>
      </p:sp>
      <p:sp>
        <p:nvSpPr>
          <p:cNvPr id="4" name="Espace réservé du numéro de diapositive 3"/>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109580066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E8ACB15A-030A-4A39-B867-78284C303F72}"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14151945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A36D524C-CA24-4690-A74A-EF42831ACD3F}"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261379424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1BAC336D-75C4-43C5-B77F-39BA2C773BC8}"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124090449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124B0D6-2C9E-4817-969C-321B496CCAD7}"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36719954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DAC7A415-3FF0-413B-89E1-549923333667}" type="datetime2">
              <a:rPr lang="fr-FR" smtClean="0"/>
              <a:t>lundi 7 février 2022</a:t>
            </a:fld>
            <a:endParaRPr lang="fr-FR"/>
          </a:p>
        </p:txBody>
      </p:sp>
      <p:sp>
        <p:nvSpPr>
          <p:cNvPr id="4" name="Espace réservé du pied de page 3"/>
          <p:cNvSpPr>
            <a:spLocks noGrp="1"/>
          </p:cNvSpPr>
          <p:nvPr>
            <p:ph type="ftr" sz="quarter" idx="11"/>
          </p:nvPr>
        </p:nvSpPr>
        <p:spPr/>
        <p:txBody>
          <a:bodyPr/>
          <a:lstStyle/>
          <a:p>
            <a:r>
              <a:rPr lang="fr-FR"/>
              <a:t>titre</a:t>
            </a:r>
          </a:p>
        </p:txBody>
      </p:sp>
      <p:sp>
        <p:nvSpPr>
          <p:cNvPr id="5" name="Espace réservé du numéro de diapositive 4"/>
          <p:cNvSpPr>
            <a:spLocks noGrp="1"/>
          </p:cNvSpPr>
          <p:nvPr>
            <p:ph type="sldNum" sz="quarter" idx="12"/>
          </p:nvPr>
        </p:nvSpPr>
        <p:spPr/>
        <p:txBody>
          <a:bodyPr/>
          <a:lstStyle/>
          <a:p>
            <a:fld id="{8D4BCFA7-E4D2-4266-9A7B-B972593BBC5C}" type="slidenum">
              <a:rPr lang="fr-FR" smtClean="0"/>
              <a:t>‹N°›</a:t>
            </a:fld>
            <a:endParaRPr lang="fr-FR"/>
          </a:p>
        </p:txBody>
      </p:sp>
    </p:spTree>
    <p:extLst>
      <p:ext uri="{BB962C8B-B14F-4D97-AF65-F5344CB8AC3E}">
        <p14:creationId xmlns:p14="http://schemas.microsoft.com/office/powerpoint/2010/main" val="16360790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E169F2DC-0837-4312-8D56-7AE14B863507}"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425262265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658D85B0-C859-4D37-8778-747E7D90348A}"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204822202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F2ACDBBC-18B7-4FD9-97F1-DF9B7A4F70FD}"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26266502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DECD8D3B-3734-4D60-A5AB-38FFBA502CB8}"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15380873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CEA6F136-2660-4E13-BBA6-BD76BD4C8588}" type="datetime2">
              <a:rPr lang="fr-FR" smtClean="0"/>
              <a:t>lundi 7 février 2022</a:t>
            </a:fld>
            <a:endParaRPr lang="fr-FR"/>
          </a:p>
        </p:txBody>
      </p:sp>
      <p:sp>
        <p:nvSpPr>
          <p:cNvPr id="8" name="Espace réservé du pied de page 7"/>
          <p:cNvSpPr>
            <a:spLocks noGrp="1"/>
          </p:cNvSpPr>
          <p:nvPr>
            <p:ph type="ftr" sz="quarter" idx="11"/>
          </p:nvPr>
        </p:nvSpPr>
        <p:spPr/>
        <p:txBody>
          <a:bodyPr/>
          <a:lstStyle/>
          <a:p>
            <a:r>
              <a:rPr lang="fr-FR"/>
              <a:t>titre</a:t>
            </a:r>
          </a:p>
        </p:txBody>
      </p:sp>
      <p:sp>
        <p:nvSpPr>
          <p:cNvPr id="9" name="Espace réservé du numéro de diapositive 8"/>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154496095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827FA435-BBD4-4E13-BE03-8F3E4BE8B56C}" type="datetime2">
              <a:rPr lang="fr-FR" smtClean="0"/>
              <a:t>lundi 7 février 2022</a:t>
            </a:fld>
            <a:endParaRPr lang="fr-FR"/>
          </a:p>
        </p:txBody>
      </p:sp>
      <p:sp>
        <p:nvSpPr>
          <p:cNvPr id="4" name="Espace réservé du pied de page 3"/>
          <p:cNvSpPr>
            <a:spLocks noGrp="1"/>
          </p:cNvSpPr>
          <p:nvPr>
            <p:ph type="ftr" sz="quarter" idx="11"/>
          </p:nvPr>
        </p:nvSpPr>
        <p:spPr/>
        <p:txBody>
          <a:bodyPr/>
          <a:lstStyle/>
          <a:p>
            <a:r>
              <a:rPr lang="fr-FR"/>
              <a:t>titre</a:t>
            </a:r>
          </a:p>
        </p:txBody>
      </p:sp>
      <p:sp>
        <p:nvSpPr>
          <p:cNvPr id="5" name="Espace réservé du numéro de diapositive 4"/>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8754120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918F380-6552-4624-B1FE-A77D75312A40}" type="datetime2">
              <a:rPr lang="fr-FR" smtClean="0"/>
              <a:t>lundi 7 février 2022</a:t>
            </a:fld>
            <a:endParaRPr lang="fr-FR"/>
          </a:p>
        </p:txBody>
      </p:sp>
      <p:sp>
        <p:nvSpPr>
          <p:cNvPr id="3" name="Espace réservé du pied de page 2"/>
          <p:cNvSpPr>
            <a:spLocks noGrp="1"/>
          </p:cNvSpPr>
          <p:nvPr>
            <p:ph type="ftr" sz="quarter" idx="11"/>
          </p:nvPr>
        </p:nvSpPr>
        <p:spPr/>
        <p:txBody>
          <a:bodyPr/>
          <a:lstStyle/>
          <a:p>
            <a:r>
              <a:rPr lang="fr-FR"/>
              <a:t>titre</a:t>
            </a:r>
          </a:p>
        </p:txBody>
      </p:sp>
      <p:sp>
        <p:nvSpPr>
          <p:cNvPr id="4" name="Espace réservé du numéro de diapositive 3"/>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274325109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8AED87FD-57A4-4322-9A09-929309B15B7B}"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42107339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323BE189-1B5A-4B09-AD7B-F205A437284A}"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39534268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9A8B7FF-9B3D-4E90-AF04-AC15D9CE5237}"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76714355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C0A002A2-98B4-4B2B-8BAF-2DA4C0A6FD0E}"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8601BD1B-AF14-4B7E-A40C-E655482FB211}" type="slidenum">
              <a:rPr lang="fr-FR" smtClean="0"/>
              <a:t>‹N°›</a:t>
            </a:fld>
            <a:endParaRPr lang="fr-FR"/>
          </a:p>
        </p:txBody>
      </p:sp>
    </p:spTree>
    <p:extLst>
      <p:ext uri="{BB962C8B-B14F-4D97-AF65-F5344CB8AC3E}">
        <p14:creationId xmlns:p14="http://schemas.microsoft.com/office/powerpoint/2010/main" val="369997070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D126F890-760A-40BB-9DDC-6E9353DE2269}"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16829167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73810E85-A0DA-40AF-86CA-8681C47E9553}"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23186081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243255FA-6AED-4637-8B67-7E0777C324AF}"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153728332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BA3AA10B-7C8F-40A0-916A-9B100C258690}"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300410545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24C684A1-1B72-47F6-B77B-ABB9B4631549}" type="datetime2">
              <a:rPr lang="fr-FR" smtClean="0"/>
              <a:t>lundi 7 février 2022</a:t>
            </a:fld>
            <a:endParaRPr lang="fr-FR"/>
          </a:p>
        </p:txBody>
      </p:sp>
      <p:sp>
        <p:nvSpPr>
          <p:cNvPr id="8" name="Espace réservé du pied de page 7"/>
          <p:cNvSpPr>
            <a:spLocks noGrp="1"/>
          </p:cNvSpPr>
          <p:nvPr>
            <p:ph type="ftr" sz="quarter" idx="11"/>
          </p:nvPr>
        </p:nvSpPr>
        <p:spPr/>
        <p:txBody>
          <a:bodyPr/>
          <a:lstStyle/>
          <a:p>
            <a:r>
              <a:rPr lang="fr-FR"/>
              <a:t>titre</a:t>
            </a:r>
          </a:p>
        </p:txBody>
      </p:sp>
      <p:sp>
        <p:nvSpPr>
          <p:cNvPr id="9" name="Espace réservé du numéro de diapositive 8"/>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193906260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17A5E9FD-814F-4E3A-902A-22D9A3FAE821}" type="datetime2">
              <a:rPr lang="fr-FR" smtClean="0"/>
              <a:t>lundi 7 février 2022</a:t>
            </a:fld>
            <a:endParaRPr lang="fr-FR"/>
          </a:p>
        </p:txBody>
      </p:sp>
      <p:sp>
        <p:nvSpPr>
          <p:cNvPr id="4" name="Espace réservé du pied de page 3"/>
          <p:cNvSpPr>
            <a:spLocks noGrp="1"/>
          </p:cNvSpPr>
          <p:nvPr>
            <p:ph type="ftr" sz="quarter" idx="11"/>
          </p:nvPr>
        </p:nvSpPr>
        <p:spPr/>
        <p:txBody>
          <a:bodyPr/>
          <a:lstStyle/>
          <a:p>
            <a:r>
              <a:rPr lang="fr-FR"/>
              <a:t>titre</a:t>
            </a:r>
          </a:p>
        </p:txBody>
      </p:sp>
      <p:sp>
        <p:nvSpPr>
          <p:cNvPr id="5" name="Espace réservé du numéro de diapositive 4"/>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412915072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3D2760D-96E6-41A3-96CF-5A368B7AEDC2}" type="datetime2">
              <a:rPr lang="fr-FR" smtClean="0"/>
              <a:t>lundi 7 février 2022</a:t>
            </a:fld>
            <a:endParaRPr lang="fr-FR"/>
          </a:p>
        </p:txBody>
      </p:sp>
      <p:sp>
        <p:nvSpPr>
          <p:cNvPr id="3" name="Espace réservé du pied de page 2"/>
          <p:cNvSpPr>
            <a:spLocks noGrp="1"/>
          </p:cNvSpPr>
          <p:nvPr>
            <p:ph type="ftr" sz="quarter" idx="11"/>
          </p:nvPr>
        </p:nvSpPr>
        <p:spPr/>
        <p:txBody>
          <a:bodyPr/>
          <a:lstStyle/>
          <a:p>
            <a:r>
              <a:rPr lang="fr-FR"/>
              <a:t>titre</a:t>
            </a:r>
          </a:p>
        </p:txBody>
      </p:sp>
      <p:sp>
        <p:nvSpPr>
          <p:cNvPr id="4" name="Espace réservé du numéro de diapositive 3"/>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27371908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BB0CE8FC-7754-4623-B1CB-2A3DA582D8A7}"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368149670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09CF58C2-0140-4B93-BF03-4B7AD99162DE}" type="datetime2">
              <a:rPr lang="fr-FR" smtClean="0"/>
              <a:t>lundi 7 février 2022</a:t>
            </a:fld>
            <a:endParaRPr lang="fr-FR"/>
          </a:p>
        </p:txBody>
      </p:sp>
      <p:sp>
        <p:nvSpPr>
          <p:cNvPr id="6" name="Espace réservé du pied de page 5"/>
          <p:cNvSpPr>
            <a:spLocks noGrp="1"/>
          </p:cNvSpPr>
          <p:nvPr>
            <p:ph type="ftr" sz="quarter" idx="11"/>
          </p:nvPr>
        </p:nvSpPr>
        <p:spPr/>
        <p:txBody>
          <a:bodyPr/>
          <a:lstStyle/>
          <a:p>
            <a:r>
              <a:rPr lang="fr-FR"/>
              <a:t>titre</a:t>
            </a:r>
          </a:p>
        </p:txBody>
      </p:sp>
      <p:sp>
        <p:nvSpPr>
          <p:cNvPr id="7" name="Espace réservé du numéro de diapositive 6"/>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231077783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C8020A49-E2B1-4CB5-BE29-48406D1669B7}"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336180345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99A97954-E854-4916-950F-BDEC2BC7DF8A}" type="datetime2">
              <a:rPr lang="fr-FR" smtClean="0"/>
              <a:t>lundi 7 février 2022</a:t>
            </a:fld>
            <a:endParaRPr lang="fr-FR"/>
          </a:p>
        </p:txBody>
      </p:sp>
      <p:sp>
        <p:nvSpPr>
          <p:cNvPr id="5" name="Espace réservé du pied de page 4"/>
          <p:cNvSpPr>
            <a:spLocks noGrp="1"/>
          </p:cNvSpPr>
          <p:nvPr>
            <p:ph type="ftr" sz="quarter" idx="11"/>
          </p:nvPr>
        </p:nvSpPr>
        <p:spPr/>
        <p:txBody>
          <a:bodyPr/>
          <a:lstStyle/>
          <a:p>
            <a:r>
              <a:rPr lang="fr-FR"/>
              <a:t>titre</a:t>
            </a:r>
          </a:p>
        </p:txBody>
      </p:sp>
      <p:sp>
        <p:nvSpPr>
          <p:cNvPr id="6" name="Espace réservé du numéro de diapositive 5"/>
          <p:cNvSpPr>
            <a:spLocks noGrp="1"/>
          </p:cNvSpPr>
          <p:nvPr>
            <p:ph type="sldNum" sz="quarter" idx="12"/>
          </p:nvPr>
        </p:nvSpPr>
        <p:spPr/>
        <p:txBody>
          <a:bodyPr/>
          <a:lstStyle/>
          <a:p>
            <a:fld id="{C9E2986B-6D01-47C3-81A3-DB87E7611DC0}" type="slidenum">
              <a:rPr lang="fr-FR" smtClean="0"/>
              <a:t>‹N°›</a:t>
            </a:fld>
            <a:endParaRPr lang="fr-FR"/>
          </a:p>
        </p:txBody>
      </p:sp>
    </p:spTree>
    <p:extLst>
      <p:ext uri="{BB962C8B-B14F-4D97-AF65-F5344CB8AC3E}">
        <p14:creationId xmlns:p14="http://schemas.microsoft.com/office/powerpoint/2010/main" val="2914826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2.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theme" Target="../theme/theme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4.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5.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CD10C80-0988-428F-99E3-818F56D5A404}"/>
              </a:ext>
            </a:extLst>
          </p:cNvPr>
          <p:cNvSpPr>
            <a:spLocks noGrp="1"/>
          </p:cNvSpPr>
          <p:nvPr>
            <p:ph type="title"/>
          </p:nvPr>
        </p:nvSpPr>
        <p:spPr>
          <a:xfrm>
            <a:off x="133200" y="365125"/>
            <a:ext cx="10980000" cy="864000"/>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CAFEC568-9D09-4BC2-9499-3FDB800BFEF7}"/>
              </a:ext>
            </a:extLst>
          </p:cNvPr>
          <p:cNvSpPr>
            <a:spLocks noGrp="1"/>
          </p:cNvSpPr>
          <p:nvPr>
            <p:ph type="body" idx="1"/>
          </p:nvPr>
        </p:nvSpPr>
        <p:spPr>
          <a:xfrm>
            <a:off x="838200" y="1476000"/>
            <a:ext cx="10275000" cy="4428000"/>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7" name="Espace réservé du pied de page 6"/>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i="1">
                <a:solidFill>
                  <a:schemeClr val="tx1">
                    <a:tint val="75000"/>
                  </a:schemeClr>
                </a:solidFill>
              </a:defRPr>
            </a:lvl1pPr>
          </a:lstStyle>
          <a:p>
            <a:r>
              <a:rPr lang="fr-FR" dirty="0"/>
              <a:t>titre</a:t>
            </a:r>
          </a:p>
        </p:txBody>
      </p:sp>
      <p:sp>
        <p:nvSpPr>
          <p:cNvPr id="8" name="Espace réservé du numéro de diapositive 7"/>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4C1DFC-1899-4B4B-8900-BE68E2B158A6}" type="slidenum">
              <a:rPr lang="fr-FR" smtClean="0"/>
              <a:t>‹N°›</a:t>
            </a:fld>
            <a:endParaRPr lang="fr-FR"/>
          </a:p>
        </p:txBody>
      </p:sp>
      <p:sp>
        <p:nvSpPr>
          <p:cNvPr id="9" name="Espace réservé de la date 8"/>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9FB10C-BDB4-423D-8E12-EC865E0E59CD}" type="datetime2">
              <a:rPr lang="fr-FR" smtClean="0"/>
              <a:t>lundi 7 février 2022</a:t>
            </a:fld>
            <a:endParaRPr lang="fr-FR" dirty="0"/>
          </a:p>
        </p:txBody>
      </p:sp>
    </p:spTree>
    <p:extLst>
      <p:ext uri="{BB962C8B-B14F-4D97-AF65-F5344CB8AC3E}">
        <p14:creationId xmlns:p14="http://schemas.microsoft.com/office/powerpoint/2010/main" val="13294775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95" r:id="rId4"/>
    <p:sldLayoutId id="2147483665" r:id="rId5"/>
    <p:sldLayoutId id="2147483666" r:id="rId6"/>
    <p:sldLayoutId id="2147483697" r:id="rId7"/>
    <p:sldLayoutId id="2147483700"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96" r:id="rId28"/>
    <p:sldLayoutId id="2147483689" r:id="rId29"/>
    <p:sldLayoutId id="2147483690" r:id="rId30"/>
    <p:sldLayoutId id="2147483698" r:id="rId31"/>
    <p:sldLayoutId id="2147483699" r:id="rId32"/>
    <p:sldLayoutId id="2147483693" r:id="rId33"/>
    <p:sldLayoutId id="2147483694" r:id="rId34"/>
  </p:sldLayoutIdLst>
  <p:hf hdr="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432">
          <p15:clr>
            <a:srgbClr val="F26B43"/>
          </p15:clr>
        </p15:guide>
        <p15:guide id="2" pos="30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D407B1-DBF4-4695-A0D5-67FFA8C091BE}" type="datetime2">
              <a:rPr lang="fr-FR" smtClean="0"/>
              <a:t>lundi 7 février 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titre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3FE156-0E21-443D-9997-672E1EADF121}" type="slidenum">
              <a:rPr lang="fr-FR" smtClean="0"/>
              <a:t>‹N°›</a:t>
            </a:fld>
            <a:endParaRPr lang="fr-FR"/>
          </a:p>
        </p:txBody>
      </p:sp>
    </p:spTree>
    <p:extLst>
      <p:ext uri="{BB962C8B-B14F-4D97-AF65-F5344CB8AC3E}">
        <p14:creationId xmlns:p14="http://schemas.microsoft.com/office/powerpoint/2010/main" val="976757185"/>
      </p:ext>
    </p:extLst>
  </p:cSld>
  <p:clrMap bg1="lt1" tx1="dk1" bg2="lt2" tx2="dk2" accent1="accent1" accent2="accent2" accent3="accent3" accent4="accent4" accent5="accent5" accent6="accent6" hlink="hlink" folHlink="folHlink"/>
  <p:sldLayoutIdLst>
    <p:sldLayoutId id="2147483918"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1264FA-C291-4F5B-8A8A-1A2F439E43CF}" type="datetime2">
              <a:rPr lang="fr-FR" smtClean="0"/>
              <a:t>lundi 7 février 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titre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4BCFA7-E4D2-4266-9A7B-B972593BBC5C}" type="slidenum">
              <a:rPr lang="fr-FR" smtClean="0"/>
              <a:t>‹N°›</a:t>
            </a:fld>
            <a:endParaRPr lang="fr-FR"/>
          </a:p>
        </p:txBody>
      </p:sp>
    </p:spTree>
    <p:extLst>
      <p:ext uri="{BB962C8B-B14F-4D97-AF65-F5344CB8AC3E}">
        <p14:creationId xmlns:p14="http://schemas.microsoft.com/office/powerpoint/2010/main" val="2841318843"/>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F2EA20-D0CE-4006-828E-2A03130BA263}" type="datetime2">
              <a:rPr lang="fr-FR" smtClean="0"/>
              <a:t>lundi 7 février 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titre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01BD1B-AF14-4B7E-A40C-E655482FB211}" type="slidenum">
              <a:rPr lang="fr-FR" smtClean="0"/>
              <a:t>‹N°›</a:t>
            </a:fld>
            <a:endParaRPr lang="fr-FR"/>
          </a:p>
        </p:txBody>
      </p:sp>
    </p:spTree>
    <p:extLst>
      <p:ext uri="{BB962C8B-B14F-4D97-AF65-F5344CB8AC3E}">
        <p14:creationId xmlns:p14="http://schemas.microsoft.com/office/powerpoint/2010/main" val="1679852459"/>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fld id="{E0AB9C2B-FEDA-4C3F-9B31-D0534B9DBCA9}" type="datetime4">
              <a:rPr lang="fr-FR" smtClean="0"/>
              <a:t>6 janvier 2022</a:t>
            </a:fld>
            <a:endParaRPr lang="fr-FR" dirty="0"/>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314E13-1725-46A2-9FB8-3D3B1331F6AB}" type="datetime2">
              <a:rPr lang="fr-FR" smtClean="0"/>
              <a:t>lundi 7 février 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titre</a:t>
            </a:r>
            <a:endParaRPr lang="fr-FR"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E2986B-6D01-47C3-81A3-DB87E7611DC0}" type="slidenum">
              <a:rPr lang="fr-FR" smtClean="0"/>
              <a:t>‹N°›</a:t>
            </a:fld>
            <a:endParaRPr lang="fr-FR"/>
          </a:p>
        </p:txBody>
      </p:sp>
    </p:spTree>
    <p:extLst>
      <p:ext uri="{BB962C8B-B14F-4D97-AF65-F5344CB8AC3E}">
        <p14:creationId xmlns:p14="http://schemas.microsoft.com/office/powerpoint/2010/main" val="3346657256"/>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jpg"/><Relationship Id="rId4" Type="http://schemas.openxmlformats.org/officeDocument/2006/relationships/image" Target="../media/image27.jpeg"/></Relationships>
</file>

<file path=ppt/slides/_rels/slide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6.xml.rels><?xml version="1.0" encoding="UTF-8" standalone="yes"?>
<Relationships xmlns="http://schemas.openxmlformats.org/package/2006/relationships"><Relationship Id="rId3" Type="http://schemas.openxmlformats.org/officeDocument/2006/relationships/hyperlink" Target="https://ariege.chambre-agriculture.fr/productions-techniques/cultures/gestion-de-leau/les-bulletins-de-conseil-irrigatio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hyperlink" Target="https://www.challenge-agriculture.fr/"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30.png"/><Relationship Id="rId4" Type="http://schemas.openxmlformats.org/officeDocument/2006/relationships/image" Target="../media/image320.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4.xml"/><Relationship Id="rId6" Type="http://schemas.openxmlformats.org/officeDocument/2006/relationships/image" Target="../media/image40.png"/><Relationship Id="rId5" Type="http://schemas.openxmlformats.org/officeDocument/2006/relationships/image" Target="../media/image44.pn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48.png"/><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34.xml"/><Relationship Id="rId6" Type="http://schemas.openxmlformats.org/officeDocument/2006/relationships/image" Target="../media/image52.png"/><Relationship Id="rId5" Type="http://schemas.openxmlformats.org/officeDocument/2006/relationships/image" Target="../media/image160.png"/><Relationship Id="rId4" Type="http://schemas.openxmlformats.org/officeDocument/2006/relationships/image" Target="../media/image51.png"/></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30.png"/><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34.xml"/><Relationship Id="rId6" Type="http://schemas.openxmlformats.org/officeDocument/2006/relationships/image" Target="../media/image58.png"/><Relationship Id="rId5" Type="http://schemas.openxmlformats.org/officeDocument/2006/relationships/image" Target="../media/image61.png"/><Relationship Id="rId4" Type="http://schemas.openxmlformats.org/officeDocument/2006/relationships/image" Target="../media/image150.png"/></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5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57.png"/><Relationship Id="rId4" Type="http://schemas.openxmlformats.org/officeDocument/2006/relationships/image" Target="../media/image63.png"/></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34.xml"/><Relationship Id="rId5" Type="http://schemas.openxmlformats.org/officeDocument/2006/relationships/image" Target="../media/image160.png"/><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71.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65.png"/><Relationship Id="rId4" Type="http://schemas.openxmlformats.org/officeDocument/2006/relationships/image" Target="../media/image66.png"/></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4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74.jpeg"/><Relationship Id="rId4" Type="http://schemas.openxmlformats.org/officeDocument/2006/relationships/image" Target="../media/image73.png"/></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80.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s>
</file>

<file path=ppt/slides/_rels/slide54.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81.png"/><Relationship Id="rId7" Type="http://schemas.openxmlformats.org/officeDocument/2006/relationships/image" Target="../media/image75.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5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86.png"/><Relationship Id="rId4" Type="http://schemas.openxmlformats.org/officeDocument/2006/relationships/image" Target="../media/image85.png"/></Relationships>
</file>

<file path=ppt/slides/_rels/slide5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5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89.png"/><Relationship Id="rId4" Type="http://schemas.openxmlformats.org/officeDocument/2006/relationships/image" Target="../media/image88.png"/></Relationships>
</file>

<file path=ppt/slides/_rels/slide6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image" Target="../media/image91.png"/><Relationship Id="rId4" Type="http://schemas.openxmlformats.org/officeDocument/2006/relationships/image" Target="../media/image90.png"/></Relationships>
</file>

<file path=ppt/slides/_rels/slide6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8.xml"/><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png"/></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9.xml"/><Relationship Id="rId1" Type="http://schemas.openxmlformats.org/officeDocument/2006/relationships/slideLayout" Target="../slideLayouts/slideLayout2.xml"/><Relationship Id="rId5" Type="http://schemas.openxmlformats.org/officeDocument/2006/relationships/image" Target="../media/image95.png"/><Relationship Id="rId4" Type="http://schemas.openxmlformats.org/officeDocument/2006/relationships/image" Target="../media/image94.png"/></Relationships>
</file>

<file path=ppt/slides/_rels/slide64.xml.rels><?xml version="1.0" encoding="UTF-8" standalone="yes"?>
<Relationships xmlns="http://schemas.openxmlformats.org/package/2006/relationships"><Relationship Id="rId8" Type="http://schemas.openxmlformats.org/officeDocument/2006/relationships/image" Target="../media/image99.jpeg"/><Relationship Id="rId3" Type="http://schemas.openxmlformats.org/officeDocument/2006/relationships/image" Target="../media/image40.png"/><Relationship Id="rId7" Type="http://schemas.openxmlformats.org/officeDocument/2006/relationships/image" Target="../media/image98.jpeg"/><Relationship Id="rId2" Type="http://schemas.openxmlformats.org/officeDocument/2006/relationships/image" Target="../media/image96.png"/><Relationship Id="rId1" Type="http://schemas.openxmlformats.org/officeDocument/2006/relationships/slideLayout" Target="../slideLayouts/slideLayout34.xml"/><Relationship Id="rId6" Type="http://schemas.openxmlformats.org/officeDocument/2006/relationships/hyperlink" Target="mailto:stanislas.poudou@ariege.chambagri.fr" TargetMode="External"/><Relationship Id="rId5" Type="http://schemas.openxmlformats.org/officeDocument/2006/relationships/hyperlink" Target="mailto:delphine.da-costa@bio-occitanie.org" TargetMode="External"/><Relationship Id="rId10" Type="http://schemas.openxmlformats.org/officeDocument/2006/relationships/image" Target="../media/image101.png"/><Relationship Id="rId4" Type="http://schemas.openxmlformats.org/officeDocument/2006/relationships/image" Target="../media/image97.jpeg"/><Relationship Id="rId9" Type="http://schemas.openxmlformats.org/officeDocument/2006/relationships/image" Target="../media/image100.png"/></Relationships>
</file>

<file path=ppt/slides/_rels/slide6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102.png"/></Relationships>
</file>

<file path=ppt/slides/_rels/slide6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hyperlink" Target="https://www.agrireseau.net/petitsfruits/documents/Infos%20Ctifl%20179%20p44-48.pdf"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103.jpeg"/></Relationships>
</file>

<file path=ppt/slides/_rels/slide6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3.xml"/><Relationship Id="rId1" Type="http://schemas.openxmlformats.org/officeDocument/2006/relationships/slideLayout" Target="../slideLayouts/slideLayout2.xml"/><Relationship Id="rId4" Type="http://schemas.openxmlformats.org/officeDocument/2006/relationships/image" Target="../media/image103.jpeg"/></Relationships>
</file>

<file path=ppt/slides/_rels/slide6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7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7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6.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105.png"/><Relationship Id="rId4" Type="http://schemas.openxmlformats.org/officeDocument/2006/relationships/image" Target="../media/image104.png"/></Relationships>
</file>

<file path=ppt/slides/_rels/slide7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8.xml"/><Relationship Id="rId1" Type="http://schemas.openxmlformats.org/officeDocument/2006/relationships/slideLayout" Target="../slideLayouts/slideLayout2.xml"/><Relationship Id="rId6" Type="http://schemas.openxmlformats.org/officeDocument/2006/relationships/image" Target="../media/image104.png"/><Relationship Id="rId5" Type="http://schemas.openxmlformats.org/officeDocument/2006/relationships/image" Target="../media/image106.png"/><Relationship Id="rId4" Type="http://schemas.openxmlformats.org/officeDocument/2006/relationships/hyperlink" Target="https://ariege.chambre-agriculture.fr/fileadmin/user_upload/Occitanie/063_Inst-Ariege/Documents/Agronomie/Bulletin_irrigation/bulletin_irrigation_Ariege_2021_Legumes_08.pdf"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image" Target="../media/image107.jpeg"/></Relationships>
</file>

<file path=ppt/slides/_rels/slide7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7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2.xm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109.png"/></Relationships>
</file>

<file path=ppt/slides/_rels/slide78.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109.png"/><Relationship Id="rId2" Type="http://schemas.openxmlformats.org/officeDocument/2006/relationships/notesSlide" Target="../notesSlides/notesSlide73.xml"/><Relationship Id="rId1" Type="http://schemas.openxmlformats.org/officeDocument/2006/relationships/slideLayout" Target="../slideLayouts/slideLayout2.xml"/><Relationship Id="rId6" Type="http://schemas.openxmlformats.org/officeDocument/2006/relationships/image" Target="../media/image108.png"/><Relationship Id="rId5" Type="http://schemas.openxmlformats.org/officeDocument/2006/relationships/image" Target="../media/image110.png"/><Relationship Id="rId4" Type="http://schemas.openxmlformats.org/officeDocument/2006/relationships/image" Target="../media/image56.png"/></Relationships>
</file>

<file path=ppt/slides/_rels/slide7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6.xml"/><Relationship Id="rId1" Type="http://schemas.openxmlformats.org/officeDocument/2006/relationships/slideLayout" Target="../slideLayouts/slideLayout2.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8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7.xml"/><Relationship Id="rId1" Type="http://schemas.openxmlformats.org/officeDocument/2006/relationships/slideLayout" Target="../slideLayouts/slideLayout2.xml"/><Relationship Id="rId4" Type="http://schemas.openxmlformats.org/officeDocument/2006/relationships/image" Target="../media/image114.jpeg"/></Relationships>
</file>

<file path=ppt/slides/_rels/slide8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67.png"/><Relationship Id="rId2" Type="http://schemas.openxmlformats.org/officeDocument/2006/relationships/notesSlide" Target="../notesSlides/notesSlide79.xml"/><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65.png"/></Relationships>
</file>

<file path=ppt/slides/_rels/slide8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3.xml"/><Relationship Id="rId1" Type="http://schemas.openxmlformats.org/officeDocument/2006/relationships/slideLayout" Target="../slideLayouts/slideLayout2.xml"/><Relationship Id="rId4" Type="http://schemas.openxmlformats.org/officeDocument/2006/relationships/image" Target="../media/image117.jpeg"/></Relationships>
</file>

<file path=ppt/slides/_rels/slide8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119.png"/><Relationship Id="rId2" Type="http://schemas.openxmlformats.org/officeDocument/2006/relationships/notesSlide" Target="../notesSlides/notesSlide84.xml"/><Relationship Id="rId1" Type="http://schemas.openxmlformats.org/officeDocument/2006/relationships/slideLayout" Target="../slideLayouts/slideLayout2.xml"/><Relationship Id="rId6" Type="http://schemas.openxmlformats.org/officeDocument/2006/relationships/image" Target="../media/image118.png"/><Relationship Id="rId5" Type="http://schemas.openxmlformats.org/officeDocument/2006/relationships/image" Target="../media/image40.png"/><Relationship Id="rId4" Type="http://schemas.openxmlformats.org/officeDocument/2006/relationships/image" Target="../media/image75.png"/></Relationships>
</file>

<file path=ppt/slides/_rels/slide9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120.jpeg"/></Relationships>
</file>

<file path=ppt/slides/_rels/slide94.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122.png"/><Relationship Id="rId2" Type="http://schemas.openxmlformats.org/officeDocument/2006/relationships/notesSlide" Target="../notesSlides/notesSlide89.xml"/><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40.png"/><Relationship Id="rId4" Type="http://schemas.openxmlformats.org/officeDocument/2006/relationships/image" Target="../media/image39.png"/></Relationships>
</file>

<file path=ppt/slides/_rels/slide9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3.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jp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21CD51-D22B-4CE5-8A01-1A0243B14208}"/>
              </a:ext>
            </a:extLst>
          </p:cNvPr>
          <p:cNvSpPr>
            <a:spLocks noGrp="1"/>
          </p:cNvSpPr>
          <p:nvPr>
            <p:ph type="ctrTitle"/>
          </p:nvPr>
        </p:nvSpPr>
        <p:spPr>
          <a:xfrm>
            <a:off x="669600" y="2962851"/>
            <a:ext cx="10692000" cy="612453"/>
          </a:xfrm>
        </p:spPr>
        <p:txBody>
          <a:bodyPr>
            <a:noAutofit/>
          </a:bodyPr>
          <a:lstStyle/>
          <a:p>
            <a:pPr>
              <a:lnSpc>
                <a:spcPct val="101000"/>
              </a:lnSpc>
              <a:spcBef>
                <a:spcPts val="1200"/>
              </a:spcBef>
            </a:pPr>
            <a:r>
              <a:rPr lang="fr-FR" altLang="fr-FR" dirty="0"/>
              <a:t>JOURNÉE TECHNIQUE IRRIGATION &amp; MARAÎCHAGE</a:t>
            </a:r>
            <a:endParaRPr lang="fr-FR" dirty="0"/>
          </a:p>
        </p:txBody>
      </p:sp>
      <p:sp>
        <p:nvSpPr>
          <p:cNvPr id="3" name="Sous-titre 2">
            <a:extLst>
              <a:ext uri="{FF2B5EF4-FFF2-40B4-BE49-F238E27FC236}">
                <a16:creationId xmlns:a16="http://schemas.microsoft.com/office/drawing/2014/main" id="{51D8C84C-FC48-47F8-8788-E21509A8C40D}"/>
              </a:ext>
            </a:extLst>
          </p:cNvPr>
          <p:cNvSpPr>
            <a:spLocks noGrp="1"/>
          </p:cNvSpPr>
          <p:nvPr>
            <p:ph type="subTitle" idx="1"/>
          </p:nvPr>
        </p:nvSpPr>
        <p:spPr>
          <a:xfrm>
            <a:off x="669600" y="3575304"/>
            <a:ext cx="11025576" cy="1252317"/>
          </a:xfrm>
        </p:spPr>
        <p:txBody>
          <a:bodyPr>
            <a:normAutofit fontScale="92500" lnSpcReduction="20000"/>
          </a:bodyPr>
          <a:lstStyle/>
          <a:p>
            <a:r>
              <a:rPr lang="fr-FR" altLang="fr-FR" dirty="0"/>
              <a:t>Suivi de l’irrigation et de l’azote disponible pour les plantes en maraichage biologique diversifié</a:t>
            </a:r>
            <a:endParaRPr lang="fr-FR" sz="1800" i="1" dirty="0"/>
          </a:p>
          <a:p>
            <a:endParaRPr lang="fr-FR" sz="1900" i="1" dirty="0"/>
          </a:p>
          <a:p>
            <a:r>
              <a:rPr lang="fr-FR" sz="1900" i="1" dirty="0"/>
              <a:t>Mardi 25 janvier 2022</a:t>
            </a:r>
          </a:p>
        </p:txBody>
      </p:sp>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40" r="-234" b="801"/>
          <a:stretch/>
        </p:blipFill>
        <p:spPr>
          <a:xfrm>
            <a:off x="4133088" y="285390"/>
            <a:ext cx="3796284" cy="2503725"/>
          </a:xfrm>
          <a:prstGeom prst="rect">
            <a:avLst/>
          </a:prstGeom>
        </p:spPr>
      </p:pic>
      <p:sp>
        <p:nvSpPr>
          <p:cNvPr id="7" name="Sous-titre 2">
            <a:extLst>
              <a:ext uri="{FF2B5EF4-FFF2-40B4-BE49-F238E27FC236}">
                <a16:creationId xmlns:a16="http://schemas.microsoft.com/office/drawing/2014/main" id="{51D8C84C-FC48-47F8-8788-E21509A8C40D}"/>
              </a:ext>
            </a:extLst>
          </p:cNvPr>
          <p:cNvSpPr txBox="1">
            <a:spLocks/>
          </p:cNvSpPr>
          <p:nvPr/>
        </p:nvSpPr>
        <p:spPr>
          <a:xfrm>
            <a:off x="5486400" y="5419174"/>
            <a:ext cx="2852928" cy="875608"/>
          </a:xfrm>
          <a:prstGeom prst="rect">
            <a:avLst/>
          </a:prstGeom>
        </p:spPr>
        <p:txBody>
          <a:bodyPr vert="horz" lIns="91440" tIns="45720" rIns="91440" bIns="45720" rtlCol="0">
            <a:normAutofit/>
          </a:bodyPr>
          <a:lstStyle>
            <a:lvl1pPr marL="0" indent="0" algn="l" defTabSz="914400" rtl="0" eaLnBrk="1" latinLnBrk="0" hangingPunct="1">
              <a:lnSpc>
                <a:spcPct val="114000"/>
              </a:lnSpc>
              <a:spcBef>
                <a:spcPts val="1000"/>
              </a:spcBef>
              <a:buFont typeface="Wingdings" panose="05000000000000000000" pitchFamily="2" charset="2"/>
              <a:buNone/>
              <a:defRPr sz="2400" kern="1200">
                <a:solidFill>
                  <a:schemeClr val="bg1"/>
                </a:solidFill>
                <a:latin typeface="+mn-lt"/>
                <a:ea typeface="+mn-ea"/>
                <a:cs typeface="+mn-cs"/>
              </a:defRPr>
            </a:lvl1pPr>
            <a:lvl2pPr marL="457200" indent="0" algn="ctr" defTabSz="914400" rtl="0" eaLnBrk="1" latinLnBrk="0" hangingPunct="1">
              <a:lnSpc>
                <a:spcPct val="114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14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pPr>
            <a:r>
              <a:rPr lang="fr-FR" sz="1400" b="1" dirty="0">
                <a:latin typeface="Calibri "/>
              </a:rPr>
              <a:t>Stanislas Poudou</a:t>
            </a:r>
          </a:p>
          <a:p>
            <a:pPr>
              <a:spcBef>
                <a:spcPts val="0"/>
              </a:spcBef>
            </a:pPr>
            <a:r>
              <a:rPr lang="fr-FR" sz="1400" dirty="0">
                <a:latin typeface="Calibri "/>
              </a:rPr>
              <a:t>Chambre d’Agriculture de l’Ariège</a:t>
            </a:r>
          </a:p>
          <a:p>
            <a:pPr>
              <a:spcBef>
                <a:spcPts val="0"/>
              </a:spcBef>
            </a:pPr>
            <a:r>
              <a:rPr lang="fr-FR" sz="1400" dirty="0">
                <a:latin typeface="Calibri "/>
              </a:rPr>
              <a:t>Conseiller agronomie - irrigation</a:t>
            </a:r>
          </a:p>
        </p:txBody>
      </p:sp>
      <p:pic>
        <p:nvPicPr>
          <p:cNvPr id="8" name="Image 7"/>
          <p:cNvPicPr>
            <a:picLocks noChangeAspect="1"/>
          </p:cNvPicPr>
          <p:nvPr/>
        </p:nvPicPr>
        <p:blipFill rotWithShape="1">
          <a:blip r:embed="rId4" cstate="print">
            <a:extLst>
              <a:ext uri="{28A0092B-C50C-407E-A947-70E740481C1C}">
                <a14:useLocalDpi xmlns:a14="http://schemas.microsoft.com/office/drawing/2010/main" val="0"/>
              </a:ext>
            </a:extLst>
          </a:blip>
          <a:srcRect t="7569" b="1832"/>
          <a:stretch/>
        </p:blipFill>
        <p:spPr>
          <a:xfrm>
            <a:off x="345515" y="285390"/>
            <a:ext cx="3811552" cy="2511621"/>
          </a:xfrm>
          <a:prstGeom prst="rect">
            <a:avLst/>
          </a:prstGeom>
        </p:spPr>
      </p:pic>
      <p:pic>
        <p:nvPicPr>
          <p:cNvPr id="9" name="Image 8"/>
          <p:cNvPicPr>
            <a:picLocks noChangeAspect="1"/>
          </p:cNvPicPr>
          <p:nvPr/>
        </p:nvPicPr>
        <p:blipFill rotWithShape="1">
          <a:blip r:embed="rId5" cstate="print">
            <a:extLst>
              <a:ext uri="{28A0092B-C50C-407E-A947-70E740481C1C}">
                <a14:useLocalDpi xmlns:a14="http://schemas.microsoft.com/office/drawing/2010/main" val="0"/>
              </a:ext>
            </a:extLst>
          </a:blip>
          <a:srcRect b="3590"/>
          <a:stretch/>
        </p:blipFill>
        <p:spPr>
          <a:xfrm>
            <a:off x="7929372" y="285391"/>
            <a:ext cx="3910425" cy="2503530"/>
          </a:xfrm>
          <a:prstGeom prst="rect">
            <a:avLst/>
          </a:prstGeom>
        </p:spPr>
      </p:pic>
      <p:sp>
        <p:nvSpPr>
          <p:cNvPr id="10" name="Sous-titre 2">
            <a:extLst>
              <a:ext uri="{FF2B5EF4-FFF2-40B4-BE49-F238E27FC236}">
                <a16:creationId xmlns:a16="http://schemas.microsoft.com/office/drawing/2014/main" id="{51D8C84C-FC48-47F8-8788-E21509A8C40D}"/>
              </a:ext>
            </a:extLst>
          </p:cNvPr>
          <p:cNvSpPr txBox="1">
            <a:spLocks/>
          </p:cNvSpPr>
          <p:nvPr/>
        </p:nvSpPr>
        <p:spPr>
          <a:xfrm>
            <a:off x="2671776" y="5410172"/>
            <a:ext cx="2814624" cy="887686"/>
          </a:xfrm>
          <a:prstGeom prst="rect">
            <a:avLst/>
          </a:prstGeom>
        </p:spPr>
        <p:txBody>
          <a:bodyPr vert="horz" lIns="91440" tIns="45720" rIns="91440" bIns="45720" rtlCol="0">
            <a:normAutofit/>
          </a:bodyPr>
          <a:lstStyle>
            <a:lvl1pPr marL="0" indent="0" algn="l" defTabSz="914400" rtl="0" eaLnBrk="1" latinLnBrk="0" hangingPunct="1">
              <a:lnSpc>
                <a:spcPct val="114000"/>
              </a:lnSpc>
              <a:spcBef>
                <a:spcPts val="1000"/>
              </a:spcBef>
              <a:buFont typeface="Wingdings" panose="05000000000000000000" pitchFamily="2" charset="2"/>
              <a:buNone/>
              <a:defRPr sz="2400" kern="1200">
                <a:solidFill>
                  <a:schemeClr val="bg1"/>
                </a:solidFill>
                <a:latin typeface="+mn-lt"/>
                <a:ea typeface="+mn-ea"/>
                <a:cs typeface="+mn-cs"/>
              </a:defRPr>
            </a:lvl1pPr>
            <a:lvl2pPr marL="457200" indent="0" algn="ctr" defTabSz="914400" rtl="0" eaLnBrk="1" latinLnBrk="0" hangingPunct="1">
              <a:lnSpc>
                <a:spcPct val="114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14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pPr>
            <a:r>
              <a:rPr lang="fr-FR" sz="1400" b="1" dirty="0">
                <a:latin typeface="Calibri "/>
              </a:rPr>
              <a:t>Delphine Da Costa</a:t>
            </a:r>
          </a:p>
          <a:p>
            <a:pPr>
              <a:spcBef>
                <a:spcPts val="0"/>
              </a:spcBef>
            </a:pPr>
            <a:r>
              <a:rPr lang="fr-FR" sz="1400" dirty="0">
                <a:latin typeface="Calibri "/>
              </a:rPr>
              <a:t>Bio Ariège Garonne</a:t>
            </a:r>
          </a:p>
          <a:p>
            <a:pPr>
              <a:spcBef>
                <a:spcPts val="0"/>
              </a:spcBef>
            </a:pPr>
            <a:r>
              <a:rPr lang="fr-FR" sz="1400" dirty="0">
                <a:latin typeface="Calibri "/>
              </a:rPr>
              <a:t>Chargée de mission Maraîchage</a:t>
            </a:r>
          </a:p>
        </p:txBody>
      </p:sp>
      <p:sp>
        <p:nvSpPr>
          <p:cNvPr id="11" name="ZoneTexte 10"/>
          <p:cNvSpPr txBox="1"/>
          <p:nvPr/>
        </p:nvSpPr>
        <p:spPr>
          <a:xfrm>
            <a:off x="623880" y="5577016"/>
            <a:ext cx="1890720" cy="276999"/>
          </a:xfrm>
          <a:prstGeom prst="rect">
            <a:avLst/>
          </a:prstGeom>
          <a:noFill/>
        </p:spPr>
        <p:txBody>
          <a:bodyPr wrap="square" rtlCol="0">
            <a:spAutoFit/>
          </a:bodyPr>
          <a:lstStyle/>
          <a:p>
            <a:r>
              <a:rPr lang="fr-FR" sz="1200" dirty="0">
                <a:solidFill>
                  <a:schemeClr val="bg1"/>
                </a:solidFill>
              </a:rPr>
              <a:t>bio-ariege-graonne.fr</a:t>
            </a:r>
            <a:endParaRPr lang="fr-FR" sz="1100" dirty="0">
              <a:solidFill>
                <a:schemeClr val="bg1"/>
              </a:solidFill>
            </a:endParaRPr>
          </a:p>
        </p:txBody>
      </p:sp>
      <p:pic>
        <p:nvPicPr>
          <p:cNvPr id="12" name="Imag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01024" y="4827621"/>
            <a:ext cx="2005284" cy="1584340"/>
          </a:xfrm>
          <a:prstGeom prst="rect">
            <a:avLst/>
          </a:prstGeom>
        </p:spPr>
      </p:pic>
    </p:spTree>
    <p:extLst>
      <p:ext uri="{BB962C8B-B14F-4D97-AF65-F5344CB8AC3E}">
        <p14:creationId xmlns:p14="http://schemas.microsoft.com/office/powerpoint/2010/main" val="2323194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Journée Technique Irrigation &amp; Maraîchage : Programme </a:t>
            </a:r>
            <a:endParaRPr lang="fr-FR" dirty="0"/>
          </a:p>
        </p:txBody>
      </p:sp>
      <p:sp>
        <p:nvSpPr>
          <p:cNvPr id="3" name="Espace réservé du contenu 2"/>
          <p:cNvSpPr>
            <a:spLocks noGrp="1"/>
          </p:cNvSpPr>
          <p:nvPr>
            <p:ph idx="1"/>
          </p:nvPr>
        </p:nvSpPr>
        <p:spPr>
          <a:xfrm>
            <a:off x="838200" y="1348467"/>
            <a:ext cx="10275000" cy="5016074"/>
          </a:xfrm>
          <a:ln>
            <a:solidFill>
              <a:schemeClr val="accent3">
                <a:lumMod val="20000"/>
                <a:lumOff val="80000"/>
              </a:schemeClr>
            </a:solidFill>
          </a:ln>
        </p:spPr>
        <p:txBody>
          <a:bodyPr>
            <a:noAutofit/>
          </a:bodyPr>
          <a:lstStyle/>
          <a:p>
            <a:pPr marL="285750" indent="-285750">
              <a:spcBef>
                <a:spcPts val="600"/>
              </a:spcBef>
              <a:buClr>
                <a:srgbClr val="008000"/>
              </a:buClr>
              <a:buFont typeface="Wingdings" panose="05000000000000000000" pitchFamily="2" charset="2"/>
              <a:buChar char="Ø"/>
            </a:pPr>
            <a:r>
              <a:rPr lang="fr-FR" dirty="0"/>
              <a:t>Suivis de cultures maraichères sur 5 fermes en Ariège</a:t>
            </a:r>
          </a:p>
          <a:p>
            <a:pPr marL="800100" lvl="1" indent="-342900">
              <a:spcBef>
                <a:spcPts val="600"/>
              </a:spcBef>
              <a:buClr>
                <a:srgbClr val="008000"/>
              </a:buClr>
              <a:buFontTx/>
              <a:buChar char="-"/>
            </a:pPr>
            <a:r>
              <a:rPr lang="fr-FR" sz="2400" dirty="0"/>
              <a:t>GAEC de Faurejean à Saint-Jean-du-Falga</a:t>
            </a:r>
          </a:p>
          <a:p>
            <a:pPr marL="800100" lvl="1" indent="-342900">
              <a:spcBef>
                <a:spcPts val="600"/>
              </a:spcBef>
              <a:buClr>
                <a:srgbClr val="008000"/>
              </a:buClr>
              <a:buFontTx/>
              <a:buChar char="-"/>
            </a:pPr>
            <a:r>
              <a:rPr lang="fr-FR" sz="2400" dirty="0"/>
              <a:t>GAEC de Champ Boule à Barjac</a:t>
            </a:r>
          </a:p>
          <a:p>
            <a:pPr marL="800100" lvl="1" indent="-342900">
              <a:spcBef>
                <a:spcPts val="600"/>
              </a:spcBef>
              <a:buClr>
                <a:srgbClr val="008000"/>
              </a:buClr>
              <a:buFontTx/>
              <a:buChar char="-"/>
            </a:pPr>
            <a:r>
              <a:rPr lang="fr-FR" sz="2400" dirty="0"/>
              <a:t>GAEC En Vert de Terre à Saint-Lizier</a:t>
            </a:r>
          </a:p>
          <a:p>
            <a:pPr marL="800100" lvl="1" indent="-342900">
              <a:spcBef>
                <a:spcPts val="600"/>
              </a:spcBef>
              <a:buClr>
                <a:srgbClr val="008000"/>
              </a:buClr>
              <a:buFontTx/>
              <a:buChar char="-"/>
            </a:pPr>
            <a:r>
              <a:rPr lang="fr-FR" sz="2400" dirty="0"/>
              <a:t>GAEC du Prat Gros à Saint-Félix-de-Rieutord</a:t>
            </a:r>
          </a:p>
          <a:p>
            <a:pPr marL="800100" lvl="1" indent="-342900">
              <a:spcBef>
                <a:spcPts val="600"/>
              </a:spcBef>
              <a:buClr>
                <a:srgbClr val="008000"/>
              </a:buClr>
              <a:buFontTx/>
              <a:buChar char="-"/>
            </a:pPr>
            <a:r>
              <a:rPr lang="fr-FR" sz="2400" dirty="0"/>
              <a:t>Mathieu DOUCERE à Montjoie-en-Couserans</a:t>
            </a:r>
          </a:p>
          <a:p>
            <a:pPr>
              <a:spcBef>
                <a:spcPts val="600"/>
              </a:spcBef>
              <a:buClr>
                <a:srgbClr val="008000"/>
              </a:buClr>
            </a:pPr>
            <a:r>
              <a:rPr lang="fr-FR" dirty="0"/>
              <a:t>Tomates et aubergines sous abris</a:t>
            </a:r>
          </a:p>
          <a:p>
            <a:pPr>
              <a:spcBef>
                <a:spcPts val="600"/>
              </a:spcBef>
              <a:buClr>
                <a:srgbClr val="008000"/>
              </a:buClr>
            </a:pPr>
            <a:r>
              <a:rPr lang="fr-FR" dirty="0"/>
              <a:t>Oignons et carottes en plein champ</a:t>
            </a:r>
          </a:p>
          <a:p>
            <a:pPr marL="285750" indent="-285750">
              <a:spcBef>
                <a:spcPts val="600"/>
              </a:spcBef>
              <a:buClr>
                <a:srgbClr val="008000"/>
              </a:buClr>
              <a:buFont typeface="Wingdings" panose="05000000000000000000" pitchFamily="2" charset="2"/>
              <a:buChar char="Ø"/>
            </a:pPr>
            <a:endParaRPr lang="fr-FR" dirty="0"/>
          </a:p>
          <a:p>
            <a:pPr marL="285750" indent="-285750">
              <a:spcBef>
                <a:spcPts val="600"/>
              </a:spcBef>
              <a:buClr>
                <a:srgbClr val="008000"/>
              </a:buClr>
              <a:buFont typeface="Wingdings" panose="05000000000000000000" pitchFamily="2" charset="2"/>
              <a:buChar char="Ø"/>
            </a:pPr>
            <a:r>
              <a:rPr lang="fr-FR" dirty="0"/>
              <a:t>Visite de la ferme du GAEC du Prat Gros</a:t>
            </a:r>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a:t>
            </a:fld>
            <a:endParaRPr lang="fr-FR"/>
          </a:p>
        </p:txBody>
      </p:sp>
      <p:sp>
        <p:nvSpPr>
          <p:cNvPr id="5" name="ZoneTexte 4"/>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6" name="ZoneTexte 5"/>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Tree>
    <p:extLst>
      <p:ext uri="{BB962C8B-B14F-4D97-AF65-F5344CB8AC3E}">
        <p14:creationId xmlns:p14="http://schemas.microsoft.com/office/powerpoint/2010/main" val="363534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Journée Technique Irrigation &amp; Maraîchage : Programme </a:t>
            </a:r>
            <a:endParaRPr lang="fr-FR" dirty="0"/>
          </a:p>
        </p:txBody>
      </p:sp>
      <p:sp>
        <p:nvSpPr>
          <p:cNvPr id="3" name="Espace réservé du contenu 2"/>
          <p:cNvSpPr>
            <a:spLocks noGrp="1"/>
          </p:cNvSpPr>
          <p:nvPr>
            <p:ph idx="1"/>
          </p:nvPr>
        </p:nvSpPr>
        <p:spPr>
          <a:xfrm>
            <a:off x="838200" y="1348467"/>
            <a:ext cx="10275000" cy="5016074"/>
          </a:xfrm>
          <a:ln>
            <a:solidFill>
              <a:schemeClr val="accent3">
                <a:lumMod val="20000"/>
                <a:lumOff val="80000"/>
              </a:schemeClr>
            </a:solidFill>
          </a:ln>
        </p:spPr>
        <p:txBody>
          <a:bodyPr>
            <a:noAutofit/>
          </a:bodyPr>
          <a:lstStyle/>
          <a:p>
            <a:pPr marL="285750" indent="-285750">
              <a:spcBef>
                <a:spcPts val="600"/>
              </a:spcBef>
              <a:buClr>
                <a:srgbClr val="008000"/>
              </a:buClr>
              <a:buFont typeface="Wingdings" panose="05000000000000000000" pitchFamily="2" charset="2"/>
              <a:buChar char="Ø"/>
            </a:pPr>
            <a:r>
              <a:rPr lang="fr-FR" sz="2200" dirty="0"/>
              <a:t>Accueil et tour de table des participants -  </a:t>
            </a:r>
            <a:r>
              <a:rPr lang="fr-FR" sz="2200" dirty="0">
                <a:solidFill>
                  <a:schemeClr val="accent1">
                    <a:lumMod val="50000"/>
                  </a:schemeClr>
                </a:solidFill>
              </a:rPr>
              <a:t>9h30 à 10h</a:t>
            </a:r>
          </a:p>
          <a:p>
            <a:pPr marL="285750" indent="-285750">
              <a:spcBef>
                <a:spcPts val="600"/>
              </a:spcBef>
              <a:buClr>
                <a:srgbClr val="008000"/>
              </a:buClr>
              <a:buFont typeface="Wingdings" panose="05000000000000000000" pitchFamily="2" charset="2"/>
              <a:buChar char="Ø"/>
            </a:pPr>
            <a:r>
              <a:rPr lang="fr-FR" sz="2200" dirty="0"/>
              <a:t>Retours sur les suivis irrigation en tomates sous-abri - </a:t>
            </a:r>
            <a:r>
              <a:rPr lang="fr-FR" sz="2200" dirty="0">
                <a:solidFill>
                  <a:schemeClr val="accent1">
                    <a:lumMod val="50000"/>
                  </a:schemeClr>
                </a:solidFill>
              </a:rPr>
              <a:t>10h à 11h15</a:t>
            </a:r>
          </a:p>
          <a:p>
            <a:pPr lvl="1">
              <a:spcBef>
                <a:spcPts val="600"/>
              </a:spcBef>
              <a:buClr>
                <a:srgbClr val="008000"/>
              </a:buClr>
            </a:pPr>
            <a:r>
              <a:rPr lang="fr-FR" sz="2200" dirty="0"/>
              <a:t>Stanislas POUDOU (CA09), Hervé HENRY et Nicolas ROUSSAY (Arc-en-Ciel)</a:t>
            </a:r>
          </a:p>
          <a:p>
            <a:pPr lvl="1">
              <a:spcBef>
                <a:spcPts val="600"/>
              </a:spcBef>
              <a:buClr>
                <a:srgbClr val="008000"/>
              </a:buClr>
            </a:pPr>
            <a:r>
              <a:rPr lang="fr-FR" sz="2200" dirty="0"/>
              <a:t>Résultats 2021 et comparaison entre fermes + comparaisons années précédentes</a:t>
            </a:r>
          </a:p>
          <a:p>
            <a:pPr marL="285750" indent="-285750">
              <a:spcBef>
                <a:spcPts val="600"/>
              </a:spcBef>
              <a:buClr>
                <a:srgbClr val="008000"/>
              </a:buClr>
              <a:buFont typeface="Wingdings" panose="05000000000000000000" pitchFamily="2" charset="2"/>
              <a:buChar char="Ø"/>
            </a:pPr>
            <a:r>
              <a:rPr lang="fr-FR" sz="2200" dirty="0"/>
              <a:t>Pause - </a:t>
            </a:r>
            <a:r>
              <a:rPr lang="fr-FR" sz="2200" dirty="0">
                <a:solidFill>
                  <a:schemeClr val="accent1">
                    <a:lumMod val="50000"/>
                  </a:schemeClr>
                </a:solidFill>
              </a:rPr>
              <a:t>11h15 à 11h30</a:t>
            </a:r>
          </a:p>
          <a:p>
            <a:pPr marL="285750" indent="-285750">
              <a:spcBef>
                <a:spcPts val="600"/>
              </a:spcBef>
              <a:buClr>
                <a:srgbClr val="008000"/>
              </a:buClr>
              <a:buFont typeface="Wingdings" panose="05000000000000000000" pitchFamily="2" charset="2"/>
              <a:buChar char="Ø"/>
            </a:pPr>
            <a:r>
              <a:rPr lang="fr-FR" sz="2200" dirty="0"/>
              <a:t>Retours sur les suivis azote en tomates sous-abri - </a:t>
            </a:r>
            <a:r>
              <a:rPr lang="fr-FR" sz="2200" dirty="0">
                <a:solidFill>
                  <a:schemeClr val="accent1">
                    <a:lumMod val="50000"/>
                  </a:schemeClr>
                </a:solidFill>
              </a:rPr>
              <a:t>11h30 à 12h</a:t>
            </a:r>
          </a:p>
          <a:p>
            <a:pPr lvl="1">
              <a:spcBef>
                <a:spcPts val="600"/>
              </a:spcBef>
              <a:buClr>
                <a:srgbClr val="008000"/>
              </a:buClr>
            </a:pPr>
            <a:r>
              <a:rPr lang="fr-FR" sz="2200" dirty="0"/>
              <a:t>Delphine DA COSTA (BAG)</a:t>
            </a:r>
          </a:p>
          <a:p>
            <a:pPr lvl="1">
              <a:spcBef>
                <a:spcPts val="600"/>
              </a:spcBef>
              <a:buClr>
                <a:srgbClr val="008000"/>
              </a:buClr>
            </a:pPr>
            <a:r>
              <a:rPr lang="fr-FR" sz="2200" dirty="0"/>
              <a:t>Résultats 2021 et comparaison entre fermes + comparaisons années précédentes</a:t>
            </a:r>
          </a:p>
          <a:p>
            <a:pPr marL="285750" indent="-285750">
              <a:spcBef>
                <a:spcPts val="600"/>
              </a:spcBef>
              <a:buClr>
                <a:srgbClr val="008000"/>
              </a:buClr>
              <a:buFont typeface="Wingdings" panose="05000000000000000000" pitchFamily="2" charset="2"/>
              <a:buChar char="Ø"/>
            </a:pPr>
            <a:r>
              <a:rPr lang="fr-FR" sz="2200" dirty="0"/>
              <a:t>Discussion des résultats et perspectives 2022 - </a:t>
            </a:r>
            <a:r>
              <a:rPr lang="fr-FR" sz="2200" dirty="0">
                <a:solidFill>
                  <a:schemeClr val="accent1">
                    <a:lumMod val="50000"/>
                  </a:schemeClr>
                </a:solidFill>
              </a:rPr>
              <a:t>12h à 12h30</a:t>
            </a:r>
          </a:p>
          <a:p>
            <a:pPr marL="285750" indent="-285750">
              <a:spcBef>
                <a:spcPts val="600"/>
              </a:spcBef>
              <a:buClr>
                <a:srgbClr val="008000"/>
              </a:buClr>
              <a:buFont typeface="Wingdings" panose="05000000000000000000" pitchFamily="2" charset="2"/>
              <a:buChar char="Ø"/>
            </a:pPr>
            <a:r>
              <a:rPr lang="fr-FR" sz="2200" dirty="0"/>
              <a:t>Repas - </a:t>
            </a:r>
            <a:r>
              <a:rPr lang="fr-FR" sz="2200" dirty="0">
                <a:solidFill>
                  <a:schemeClr val="accent1">
                    <a:lumMod val="50000"/>
                  </a:schemeClr>
                </a:solidFill>
              </a:rPr>
              <a:t>12h30 à 13h30 </a:t>
            </a:r>
          </a:p>
          <a:p>
            <a:pPr marL="285750" indent="-285750">
              <a:spcBef>
                <a:spcPts val="600"/>
              </a:spcBef>
              <a:buClr>
                <a:srgbClr val="008000"/>
              </a:buClr>
              <a:buFont typeface="Wingdings" panose="05000000000000000000" pitchFamily="2" charset="2"/>
              <a:buChar char="Ø"/>
            </a:pPr>
            <a:r>
              <a:rPr lang="fr-FR" sz="2200" dirty="0"/>
              <a:t>Visite de la ferme du GAEC du Prat Gros à Saint Félix-de-Rieutord - </a:t>
            </a:r>
            <a:r>
              <a:rPr lang="fr-FR" sz="2200" dirty="0">
                <a:solidFill>
                  <a:schemeClr val="accent1">
                    <a:lumMod val="50000"/>
                  </a:schemeClr>
                </a:solidFill>
              </a:rPr>
              <a:t>14h à 16h30</a:t>
            </a:r>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a:t>
            </a:fld>
            <a:endParaRPr lang="fr-FR"/>
          </a:p>
        </p:txBody>
      </p:sp>
      <p:sp>
        <p:nvSpPr>
          <p:cNvPr id="5" name="ZoneTexte 4"/>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6" name="ZoneTexte 5"/>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Tree>
    <p:extLst>
      <p:ext uri="{BB962C8B-B14F-4D97-AF65-F5344CB8AC3E}">
        <p14:creationId xmlns:p14="http://schemas.microsoft.com/office/powerpoint/2010/main" val="4116162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Suivis irrigation légumes 2021 </a:t>
            </a:r>
            <a:endParaRPr lang="fr-FR" dirty="0"/>
          </a:p>
        </p:txBody>
      </p:sp>
      <p:sp>
        <p:nvSpPr>
          <p:cNvPr id="3" name="Espace réservé du contenu 2"/>
          <p:cNvSpPr>
            <a:spLocks noGrp="1"/>
          </p:cNvSpPr>
          <p:nvPr>
            <p:ph idx="1"/>
          </p:nvPr>
        </p:nvSpPr>
        <p:spPr>
          <a:xfrm>
            <a:off x="838200" y="1229125"/>
            <a:ext cx="10275000" cy="5135416"/>
          </a:xfrm>
        </p:spPr>
        <p:txBody>
          <a:bodyPr>
            <a:normAutofit/>
          </a:bodyPr>
          <a:lstStyle/>
          <a:p>
            <a:pPr marL="0" indent="0">
              <a:spcBef>
                <a:spcPts val="600"/>
              </a:spcBef>
              <a:buClr>
                <a:srgbClr val="008000"/>
              </a:buClr>
              <a:buNone/>
            </a:pPr>
            <a:endParaRPr lang="fr-FR" dirty="0"/>
          </a:p>
          <a:p>
            <a:pPr marL="0" indent="0">
              <a:buNone/>
            </a:pP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a:t>
            </a:fld>
            <a:endParaRPr lang="fr-FR"/>
          </a:p>
        </p:txBody>
      </p:sp>
      <p:sp>
        <p:nvSpPr>
          <p:cNvPr id="5" name="ZoneTexte 4"/>
          <p:cNvSpPr txBox="1"/>
          <p:nvPr/>
        </p:nvSpPr>
        <p:spPr>
          <a:xfrm>
            <a:off x="1062000" y="6356350"/>
            <a:ext cx="1306296" cy="282194"/>
          </a:xfrm>
          <a:prstGeom prst="rect">
            <a:avLst/>
          </a:prstGeom>
          <a:noFill/>
        </p:spPr>
        <p:txBody>
          <a:bodyPr wrap="square" rtlCol="0">
            <a:spAutoFit/>
          </a:bodyPr>
          <a:lstStyle/>
          <a:p>
            <a:r>
              <a:rPr lang="fr-FR" sz="1200" i="1" dirty="0"/>
              <a:t>25 janvier 2022</a:t>
            </a:r>
          </a:p>
        </p:txBody>
      </p:sp>
      <p:sp>
        <p:nvSpPr>
          <p:cNvPr id="6" name="ZoneTexte 5"/>
          <p:cNvSpPr txBox="1"/>
          <p:nvPr/>
        </p:nvSpPr>
        <p:spPr>
          <a:xfrm>
            <a:off x="4469454" y="6356350"/>
            <a:ext cx="3253092" cy="282194"/>
          </a:xfrm>
          <a:prstGeom prst="rect">
            <a:avLst/>
          </a:prstGeom>
          <a:noFill/>
        </p:spPr>
        <p:txBody>
          <a:bodyPr wrap="square" rtlCol="0">
            <a:spAutoFit/>
          </a:bodyPr>
          <a:lstStyle/>
          <a:p>
            <a:pPr algn="ctr"/>
            <a:r>
              <a:rPr lang="fr-FR" sz="1200" i="1" dirty="0"/>
              <a:t>Journée technique irrigation &amp; maraîchage</a:t>
            </a:r>
          </a:p>
        </p:txBody>
      </p:sp>
      <p:graphicFrame>
        <p:nvGraphicFramePr>
          <p:cNvPr id="7" name="Tableau 6"/>
          <p:cNvGraphicFramePr>
            <a:graphicFrameLocks noGrp="1"/>
          </p:cNvGraphicFramePr>
          <p:nvPr>
            <p:extLst>
              <p:ext uri="{D42A27DB-BD31-4B8C-83A1-F6EECF244321}">
                <p14:modId xmlns:p14="http://schemas.microsoft.com/office/powerpoint/2010/main" val="1267010741"/>
              </p:ext>
            </p:extLst>
          </p:nvPr>
        </p:nvGraphicFramePr>
        <p:xfrm>
          <a:off x="838200" y="1229125"/>
          <a:ext cx="9956520" cy="5502312"/>
        </p:xfrm>
        <a:graphic>
          <a:graphicData uri="http://schemas.openxmlformats.org/drawingml/2006/table">
            <a:tbl>
              <a:tblPr firstRow="1" bandRow="1">
                <a:tableStyleId>{5C22544A-7EE6-4342-B048-85BDC9FD1C3A}</a:tableStyleId>
              </a:tblPr>
              <a:tblGrid>
                <a:gridCol w="4978260">
                  <a:extLst>
                    <a:ext uri="{9D8B030D-6E8A-4147-A177-3AD203B41FA5}">
                      <a16:colId xmlns:a16="http://schemas.microsoft.com/office/drawing/2014/main" val="20000"/>
                    </a:ext>
                  </a:extLst>
                </a:gridCol>
                <a:gridCol w="4978260">
                  <a:extLst>
                    <a:ext uri="{9D8B030D-6E8A-4147-A177-3AD203B41FA5}">
                      <a16:colId xmlns:a16="http://schemas.microsoft.com/office/drawing/2014/main" val="20001"/>
                    </a:ext>
                  </a:extLst>
                </a:gridCol>
              </a:tblGrid>
              <a:tr h="415346">
                <a:tc>
                  <a:txBody>
                    <a:bodyPr/>
                    <a:lstStyle/>
                    <a:p>
                      <a:r>
                        <a:rPr lang="fr-FR" sz="2800" b="1" dirty="0"/>
                        <a:t>Agriculteurs</a:t>
                      </a:r>
                    </a:p>
                  </a:txBody>
                  <a:tcPr/>
                </a:tc>
                <a:tc>
                  <a:txBody>
                    <a:bodyPr/>
                    <a:lstStyle/>
                    <a:p>
                      <a:r>
                        <a:rPr lang="fr-FR" sz="2800" b="1" dirty="0"/>
                        <a:t>Cultures </a:t>
                      </a:r>
                    </a:p>
                  </a:txBody>
                  <a:tcPr/>
                </a:tc>
                <a:extLst>
                  <a:ext uri="{0D108BD9-81ED-4DB2-BD59-A6C34878D82A}">
                    <a16:rowId xmlns:a16="http://schemas.microsoft.com/office/drawing/2014/main" val="10000"/>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GAEC de Faurejean</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Tomates SA</a:t>
                      </a:r>
                    </a:p>
                  </a:txBody>
                  <a:tcPr marL="68580" marR="68580" marT="0" marB="0"/>
                </a:tc>
                <a:extLst>
                  <a:ext uri="{0D108BD9-81ED-4DB2-BD59-A6C34878D82A}">
                    <a16:rowId xmlns:a16="http://schemas.microsoft.com/office/drawing/2014/main" val="10001"/>
                  </a:ext>
                </a:extLst>
              </a:tr>
              <a:tr h="415346">
                <a:tc>
                  <a:txBody>
                    <a:bodyPr/>
                    <a:lstStyle/>
                    <a:p>
                      <a:pPr algn="just">
                        <a:lnSpc>
                          <a:spcPct val="107000"/>
                        </a:lnSpc>
                        <a:spcAft>
                          <a:spcPts val="0"/>
                        </a:spcAft>
                      </a:pPr>
                      <a:r>
                        <a:rPr lang="fr-FR" sz="22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Aubergines SA</a:t>
                      </a:r>
                    </a:p>
                  </a:txBody>
                  <a:tcPr marL="68580" marR="68580" marT="0" marB="0"/>
                </a:tc>
                <a:extLst>
                  <a:ext uri="{0D108BD9-81ED-4DB2-BD59-A6C34878D82A}">
                    <a16:rowId xmlns:a16="http://schemas.microsoft.com/office/drawing/2014/main" val="10002"/>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GAEC En vert de Terre</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Tomates SA</a:t>
                      </a:r>
                    </a:p>
                  </a:txBody>
                  <a:tcPr marL="68580" marR="68580" marT="0" marB="0"/>
                </a:tc>
                <a:extLst>
                  <a:ext uri="{0D108BD9-81ED-4DB2-BD59-A6C34878D82A}">
                    <a16:rowId xmlns:a16="http://schemas.microsoft.com/office/drawing/2014/main" val="10003"/>
                  </a:ext>
                </a:extLst>
              </a:tr>
              <a:tr h="415346">
                <a:tc>
                  <a:txBody>
                    <a:bodyPr/>
                    <a:lstStyle/>
                    <a:p>
                      <a:pPr algn="just">
                        <a:lnSpc>
                          <a:spcPct val="107000"/>
                        </a:lnSpc>
                        <a:spcAft>
                          <a:spcPts val="0"/>
                        </a:spcAft>
                      </a:pPr>
                      <a:r>
                        <a:rPr lang="fr-FR" sz="22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just">
                        <a:lnSpc>
                          <a:spcPct val="107000"/>
                        </a:lnSpc>
                        <a:spcAft>
                          <a:spcPts val="0"/>
                        </a:spcAft>
                      </a:pPr>
                      <a:r>
                        <a:rPr lang="fr-FR" sz="2200">
                          <a:effectLst/>
                          <a:latin typeface="Calibri" panose="020F0502020204030204" pitchFamily="34" charset="0"/>
                          <a:ea typeface="Calibri" panose="020F0502020204030204" pitchFamily="34" charset="0"/>
                          <a:cs typeface="Times New Roman" panose="02020603050405020304" pitchFamily="18" charset="0"/>
                        </a:rPr>
                        <a:t>Aubergines SA</a:t>
                      </a:r>
                    </a:p>
                  </a:txBody>
                  <a:tcPr marL="68580" marR="68580" marT="0" marB="0"/>
                </a:tc>
                <a:extLst>
                  <a:ext uri="{0D108BD9-81ED-4DB2-BD59-A6C34878D82A}">
                    <a16:rowId xmlns:a16="http://schemas.microsoft.com/office/drawing/2014/main" val="10004"/>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GAEC de Champ Boule</a:t>
                      </a:r>
                    </a:p>
                  </a:txBody>
                  <a:tcPr marL="68580" marR="68580" marT="0" marB="0"/>
                </a:tc>
                <a:tc>
                  <a:txBody>
                    <a:bodyPr/>
                    <a:lstStyle/>
                    <a:p>
                      <a:pPr algn="just">
                        <a:lnSpc>
                          <a:spcPct val="107000"/>
                        </a:lnSpc>
                        <a:spcAft>
                          <a:spcPts val="0"/>
                        </a:spcAft>
                      </a:pPr>
                      <a:r>
                        <a:rPr lang="fr-FR" sz="2200">
                          <a:effectLst/>
                          <a:latin typeface="Calibri" panose="020F0502020204030204" pitchFamily="34" charset="0"/>
                          <a:ea typeface="Calibri" panose="020F0502020204030204" pitchFamily="34" charset="0"/>
                          <a:cs typeface="Times New Roman" panose="02020603050405020304" pitchFamily="18" charset="0"/>
                        </a:rPr>
                        <a:t>Tomates SA </a:t>
                      </a:r>
                    </a:p>
                  </a:txBody>
                  <a:tcPr marL="68580" marR="68580" marT="0" marB="0"/>
                </a:tc>
                <a:extLst>
                  <a:ext uri="{0D108BD9-81ED-4DB2-BD59-A6C34878D82A}">
                    <a16:rowId xmlns:a16="http://schemas.microsoft.com/office/drawing/2014/main" val="10005"/>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Oignons PC</a:t>
                      </a:r>
                    </a:p>
                  </a:txBody>
                  <a:tcPr marL="68580" marR="68580" marT="0" marB="0"/>
                </a:tc>
                <a:extLst>
                  <a:ext uri="{0D108BD9-81ED-4DB2-BD59-A6C34878D82A}">
                    <a16:rowId xmlns:a16="http://schemas.microsoft.com/office/drawing/2014/main" val="10006"/>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Carottes PC</a:t>
                      </a:r>
                    </a:p>
                  </a:txBody>
                  <a:tcPr marL="68580" marR="68580" marT="0" marB="0"/>
                </a:tc>
                <a:extLst>
                  <a:ext uri="{0D108BD9-81ED-4DB2-BD59-A6C34878D82A}">
                    <a16:rowId xmlns:a16="http://schemas.microsoft.com/office/drawing/2014/main" val="10007"/>
                  </a:ext>
                </a:extLst>
              </a:tr>
              <a:tr h="415346">
                <a:tc>
                  <a:txBody>
                    <a:bodyPr/>
                    <a:lstStyle/>
                    <a:p>
                      <a:pPr algn="just">
                        <a:lnSpc>
                          <a:spcPct val="107000"/>
                        </a:lnSpc>
                        <a:spcAft>
                          <a:spcPts val="0"/>
                        </a:spcAft>
                      </a:pPr>
                      <a:r>
                        <a:rPr lang="fr-FR" sz="2200">
                          <a:effectLst/>
                          <a:latin typeface="Calibri" panose="020F0502020204030204" pitchFamily="34" charset="0"/>
                          <a:ea typeface="Calibri" panose="020F0502020204030204" pitchFamily="34" charset="0"/>
                          <a:cs typeface="Times New Roman" panose="02020603050405020304" pitchFamily="18" charset="0"/>
                        </a:rPr>
                        <a:t>GAEC de Prat-Gros</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Tomates SA</a:t>
                      </a:r>
                    </a:p>
                  </a:txBody>
                  <a:tcPr marL="68580" marR="68580" marT="0" marB="0"/>
                </a:tc>
                <a:extLst>
                  <a:ext uri="{0D108BD9-81ED-4DB2-BD59-A6C34878D82A}">
                    <a16:rowId xmlns:a16="http://schemas.microsoft.com/office/drawing/2014/main" val="10008"/>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Mathieu </a:t>
                      </a:r>
                      <a:r>
                        <a:rPr lang="fr-FR" sz="2200" dirty="0" err="1">
                          <a:effectLst/>
                          <a:latin typeface="Calibri" panose="020F0502020204030204" pitchFamily="34" charset="0"/>
                          <a:ea typeface="Calibri" panose="020F0502020204030204" pitchFamily="34" charset="0"/>
                          <a:cs typeface="Times New Roman" panose="02020603050405020304" pitchFamily="18" charset="0"/>
                        </a:rPr>
                        <a:t>Douceré</a:t>
                      </a:r>
                      <a:endParaRPr lang="fr-FR"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fr-FR" sz="2200">
                          <a:effectLst/>
                          <a:latin typeface="Calibri" panose="020F0502020204030204" pitchFamily="34" charset="0"/>
                          <a:ea typeface="Calibri" panose="020F0502020204030204" pitchFamily="34" charset="0"/>
                          <a:cs typeface="Times New Roman" panose="02020603050405020304" pitchFamily="18" charset="0"/>
                        </a:rPr>
                        <a:t>Tomates SA</a:t>
                      </a:r>
                    </a:p>
                  </a:txBody>
                  <a:tcPr marL="68580" marR="68580" marT="0" marB="0"/>
                </a:tc>
                <a:extLst>
                  <a:ext uri="{0D108BD9-81ED-4DB2-BD59-A6C34878D82A}">
                    <a16:rowId xmlns:a16="http://schemas.microsoft.com/office/drawing/2014/main" val="10009"/>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Paul </a:t>
                      </a:r>
                      <a:r>
                        <a:rPr lang="fr-FR" sz="2200" dirty="0" err="1">
                          <a:effectLst/>
                          <a:latin typeface="Calibri" panose="020F0502020204030204" pitchFamily="34" charset="0"/>
                          <a:ea typeface="Calibri" panose="020F0502020204030204" pitchFamily="34" charset="0"/>
                          <a:cs typeface="Times New Roman" panose="02020603050405020304" pitchFamily="18" charset="0"/>
                        </a:rPr>
                        <a:t>Bournier</a:t>
                      </a:r>
                      <a:endParaRPr lang="fr-FR"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Oignons PC </a:t>
                      </a:r>
                    </a:p>
                  </a:txBody>
                  <a:tcPr marL="68580" marR="68580" marT="0" marB="0"/>
                </a:tc>
                <a:extLst>
                  <a:ext uri="{0D108BD9-81ED-4DB2-BD59-A6C34878D82A}">
                    <a16:rowId xmlns:a16="http://schemas.microsoft.com/office/drawing/2014/main" val="10010"/>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Séverine Ferrié</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Haricots verts PC</a:t>
                      </a:r>
                    </a:p>
                  </a:txBody>
                  <a:tcPr marL="68580" marR="68580" marT="0" marB="0"/>
                </a:tc>
                <a:extLst>
                  <a:ext uri="{0D108BD9-81ED-4DB2-BD59-A6C34878D82A}">
                    <a16:rowId xmlns:a16="http://schemas.microsoft.com/office/drawing/2014/main" val="10011"/>
                  </a:ext>
                </a:extLst>
              </a:tr>
              <a:tr h="415346">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Patrick Bergé</a:t>
                      </a:r>
                    </a:p>
                  </a:txBody>
                  <a:tcPr marL="68580" marR="68580" marT="0" marB="0"/>
                </a:tc>
                <a:tc>
                  <a:txBody>
                    <a:bodyPr/>
                    <a:lstStyle/>
                    <a:p>
                      <a:pPr algn="just">
                        <a:lnSpc>
                          <a:spcPct val="107000"/>
                        </a:lnSpc>
                        <a:spcAft>
                          <a:spcPts val="0"/>
                        </a:spcAft>
                      </a:pPr>
                      <a:r>
                        <a:rPr lang="fr-FR" sz="2200" dirty="0">
                          <a:effectLst/>
                          <a:latin typeface="Calibri" panose="020F0502020204030204" pitchFamily="34" charset="0"/>
                          <a:ea typeface="Calibri" panose="020F0502020204030204" pitchFamily="34" charset="0"/>
                          <a:cs typeface="Times New Roman" panose="02020603050405020304" pitchFamily="18" charset="0"/>
                        </a:rPr>
                        <a:t>Pomme de terre PC</a:t>
                      </a:r>
                    </a:p>
                  </a:txBody>
                  <a:tcPr marL="68580" marR="68580" marT="0" marB="0"/>
                </a:tc>
                <a:extLst>
                  <a:ext uri="{0D108BD9-81ED-4DB2-BD59-A6C34878D82A}">
                    <a16:rowId xmlns:a16="http://schemas.microsoft.com/office/drawing/2014/main" val="10012"/>
                  </a:ext>
                </a:extLst>
              </a:tr>
            </a:tbl>
          </a:graphicData>
        </a:graphic>
      </p:graphicFrame>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Tree>
    <p:extLst>
      <p:ext uri="{BB962C8B-B14F-4D97-AF65-F5344CB8AC3E}">
        <p14:creationId xmlns:p14="http://schemas.microsoft.com/office/powerpoint/2010/main" val="1719715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Suivis irrigation légumes 2021 </a:t>
            </a:r>
            <a:endParaRPr lang="fr-FR" dirty="0"/>
          </a:p>
        </p:txBody>
      </p:sp>
      <p:sp>
        <p:nvSpPr>
          <p:cNvPr id="3" name="Espace réservé du contenu 2"/>
          <p:cNvSpPr>
            <a:spLocks noGrp="1"/>
          </p:cNvSpPr>
          <p:nvPr>
            <p:ph idx="1"/>
          </p:nvPr>
        </p:nvSpPr>
        <p:spPr>
          <a:xfrm>
            <a:off x="838200" y="1229125"/>
            <a:ext cx="10275000" cy="5135416"/>
          </a:xfrm>
        </p:spPr>
        <p:txBody>
          <a:bodyPr>
            <a:normAutofit/>
          </a:bodyPr>
          <a:lstStyle/>
          <a:p>
            <a:pPr marL="0" indent="0">
              <a:spcBef>
                <a:spcPts val="600"/>
              </a:spcBef>
              <a:buClr>
                <a:srgbClr val="008000"/>
              </a:buClr>
              <a:buNone/>
            </a:pPr>
            <a:endParaRPr lang="fr-FR" dirty="0"/>
          </a:p>
          <a:p>
            <a:pPr marL="0" indent="0">
              <a:buNone/>
            </a:pP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a:t>
            </a:fld>
            <a:endParaRPr lang="fr-FR"/>
          </a:p>
        </p:txBody>
      </p:sp>
      <p:pic>
        <p:nvPicPr>
          <p:cNvPr id="8" name="Imag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pic>
        <p:nvPicPr>
          <p:cNvPr id="9" name="Image 8"/>
          <p:cNvPicPr>
            <a:picLocks noChangeAspect="1"/>
          </p:cNvPicPr>
          <p:nvPr/>
        </p:nvPicPr>
        <p:blipFill rotWithShape="1">
          <a:blip r:embed="rId4"/>
          <a:srcRect t="8970" b="4507"/>
          <a:stretch/>
        </p:blipFill>
        <p:spPr>
          <a:xfrm>
            <a:off x="133199" y="1143040"/>
            <a:ext cx="10711533" cy="5213309"/>
          </a:xfrm>
          <a:prstGeom prst="rect">
            <a:avLst/>
          </a:prstGeom>
        </p:spPr>
      </p:pic>
      <p:sp>
        <p:nvSpPr>
          <p:cNvPr id="10" name="ZoneTexte 9"/>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1" name="ZoneTexte 10"/>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1984154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Suivis irrigation légumes 2021 </a:t>
            </a:r>
            <a:endParaRPr lang="fr-FR" dirty="0"/>
          </a:p>
        </p:txBody>
      </p:sp>
      <p:sp>
        <p:nvSpPr>
          <p:cNvPr id="3" name="Espace réservé du contenu 2"/>
          <p:cNvSpPr>
            <a:spLocks noGrp="1"/>
          </p:cNvSpPr>
          <p:nvPr>
            <p:ph idx="1"/>
          </p:nvPr>
        </p:nvSpPr>
        <p:spPr>
          <a:xfrm>
            <a:off x="838200" y="1476000"/>
            <a:ext cx="10275000" cy="4880350"/>
          </a:xfrm>
        </p:spPr>
        <p:txBody>
          <a:bodyPr>
            <a:normAutofit/>
          </a:bodyPr>
          <a:lstStyle/>
          <a:p>
            <a:pPr>
              <a:buFont typeface="Wingdings" panose="05000000000000000000" pitchFamily="2" charset="2"/>
              <a:buChar char="ü"/>
            </a:pPr>
            <a:r>
              <a:rPr lang="fr-FR" dirty="0"/>
              <a:t> Installation de sondes tensiométriques – entreprise Arc-en-Ciel (64)</a:t>
            </a:r>
          </a:p>
          <a:p>
            <a:pPr marL="0" indent="0" algn="ctr">
              <a:buNone/>
            </a:pPr>
            <a:endParaRPr lang="fr-FR" sz="1800" i="1" dirty="0"/>
          </a:p>
          <a:p>
            <a:pPr>
              <a:buFont typeface="Wingdings" panose="05000000000000000000" pitchFamily="2" charset="2"/>
              <a:buChar char="ü"/>
            </a:pPr>
            <a:r>
              <a:rPr lang="fr-FR" dirty="0"/>
              <a:t> Suivis techniciens Chambre d’Agriculture Ariège et Bio Ariège Garonne</a:t>
            </a:r>
          </a:p>
          <a:p>
            <a:pPr>
              <a:buFont typeface="Wingdings" panose="05000000000000000000" pitchFamily="2" charset="2"/>
              <a:buChar char="ü"/>
            </a:pPr>
            <a:endParaRPr lang="fr-FR" dirty="0"/>
          </a:p>
          <a:p>
            <a:pPr>
              <a:buFont typeface="Wingdings" panose="05000000000000000000" pitchFamily="2" charset="2"/>
              <a:buChar char="ü"/>
            </a:pPr>
            <a:r>
              <a:rPr lang="fr-FR" dirty="0"/>
              <a:t> Bulletins irrigations réguliers </a:t>
            </a:r>
            <a:r>
              <a:rPr lang="fr-FR" i="1" dirty="0"/>
              <a:t>(18 juin - 27 août 2021)  :</a:t>
            </a:r>
          </a:p>
          <a:p>
            <a:pPr lvl="1">
              <a:buFont typeface="Wingdings" panose="05000000000000000000" pitchFamily="2" charset="2"/>
              <a:buChar char="ð"/>
            </a:pPr>
            <a:r>
              <a:rPr lang="fr-FR" i="1" dirty="0"/>
              <a:t> </a:t>
            </a:r>
            <a:r>
              <a:rPr lang="fr-FR" sz="2400" i="1" dirty="0"/>
              <a:t>Données météo et consommations cultures</a:t>
            </a:r>
          </a:p>
          <a:p>
            <a:pPr lvl="1">
              <a:buFont typeface="Wingdings" panose="05000000000000000000" pitchFamily="2" charset="2"/>
              <a:buChar char="ð"/>
            </a:pPr>
            <a:r>
              <a:rPr lang="fr-FR" sz="2400" i="1" dirty="0"/>
              <a:t> Suivis parcelles de référence</a:t>
            </a:r>
          </a:p>
          <a:p>
            <a:pPr>
              <a:buFont typeface="Wingdings" panose="05000000000000000000" pitchFamily="2" charset="2"/>
              <a:buChar char="ü"/>
            </a:pPr>
            <a:endParaRPr lang="fr-FR" sz="1200" i="1" dirty="0">
              <a:hlinkClick r:id="rId3"/>
            </a:endParaRPr>
          </a:p>
          <a:p>
            <a:pPr marL="0" indent="0" algn="ctr">
              <a:buNone/>
            </a:pPr>
            <a:r>
              <a:rPr lang="fr-FR" sz="1600" i="1" dirty="0">
                <a:hlinkClick r:id="rId3"/>
              </a:rPr>
              <a:t>https://ariege.chambre-agriculture.fr/productions-techniques/cultures/gestion-de-leau/les-bulletins-de-conseil-irrigation/</a:t>
            </a:r>
            <a:endParaRPr lang="fr-FR" sz="1600" i="1" dirty="0"/>
          </a:p>
          <a:p>
            <a:pPr marL="0" indent="0">
              <a:buNone/>
            </a:pPr>
            <a:endParaRPr lang="fr-FR" sz="1200" i="1" dirty="0"/>
          </a:p>
          <a:p>
            <a:pPr marL="0" indent="0">
              <a:buNone/>
            </a:pPr>
            <a:endParaRPr lang="fr-FR" sz="1200" i="1"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a:t>
            </a:fld>
            <a:endParaRPr lang="fr-FR"/>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147886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Suivis azote sur tomates 2021 </a:t>
            </a:r>
            <a:endParaRPr lang="fr-FR" dirty="0"/>
          </a:p>
        </p:txBody>
      </p:sp>
      <p:sp>
        <p:nvSpPr>
          <p:cNvPr id="3" name="Espace réservé du contenu 2"/>
          <p:cNvSpPr>
            <a:spLocks noGrp="1"/>
          </p:cNvSpPr>
          <p:nvPr>
            <p:ph idx="1"/>
          </p:nvPr>
        </p:nvSpPr>
        <p:spPr>
          <a:xfrm>
            <a:off x="838200" y="1476000"/>
            <a:ext cx="10275000" cy="4880350"/>
          </a:xfrm>
        </p:spPr>
        <p:txBody>
          <a:bodyPr>
            <a:normAutofit/>
          </a:bodyPr>
          <a:lstStyle/>
          <a:p>
            <a:pPr>
              <a:buFont typeface="Wingdings" panose="05000000000000000000" pitchFamily="2" charset="2"/>
              <a:buChar char="ü"/>
            </a:pPr>
            <a:r>
              <a:rPr lang="fr-FR" dirty="0"/>
              <a:t> Mesures teneurs en nitrates avec </a:t>
            </a:r>
            <a:r>
              <a:rPr lang="fr-FR" dirty="0" err="1"/>
              <a:t>Nitracheck</a:t>
            </a:r>
            <a:r>
              <a:rPr lang="fr-FR" dirty="0"/>
              <a:t>: </a:t>
            </a:r>
          </a:p>
          <a:p>
            <a:pPr lvl="4">
              <a:buFont typeface="Wingdings" panose="05000000000000000000" pitchFamily="2" charset="2"/>
              <a:buChar char="Ø"/>
            </a:pPr>
            <a:r>
              <a:rPr lang="fr-FR" sz="2000" dirty="0"/>
              <a:t>échantillons pétioles</a:t>
            </a:r>
          </a:p>
          <a:p>
            <a:pPr lvl="4">
              <a:buFont typeface="Wingdings" panose="05000000000000000000" pitchFamily="2" charset="2"/>
              <a:buChar char="Ø"/>
            </a:pPr>
            <a:r>
              <a:rPr lang="fr-FR" sz="2000" dirty="0"/>
              <a:t>Échantillons sols (0-20 cm) planches et allées</a:t>
            </a:r>
          </a:p>
          <a:p>
            <a:pPr>
              <a:buFont typeface="Wingdings" panose="05000000000000000000" pitchFamily="2" charset="2"/>
              <a:buChar char="ü"/>
            </a:pPr>
            <a:endParaRPr lang="fr-FR" dirty="0"/>
          </a:p>
          <a:p>
            <a:pPr>
              <a:buFont typeface="Wingdings" panose="05000000000000000000" pitchFamily="2" charset="2"/>
              <a:buChar char="ü"/>
            </a:pPr>
            <a:r>
              <a:rPr lang="fr-FR" dirty="0"/>
              <a:t> Grilles de pilotage PILAZO® et SERAIL</a:t>
            </a:r>
          </a:p>
          <a:p>
            <a:pPr>
              <a:buFont typeface="Wingdings" panose="05000000000000000000" pitchFamily="2" charset="2"/>
              <a:buChar char="ü"/>
            </a:pPr>
            <a:endParaRPr lang="fr-FR" sz="1200" i="1" dirty="0"/>
          </a:p>
          <a:p>
            <a:pPr>
              <a:buFont typeface="Wingdings" panose="05000000000000000000" pitchFamily="2" charset="2"/>
              <a:buChar char="ü"/>
            </a:pPr>
            <a:r>
              <a:rPr lang="fr-FR" dirty="0"/>
              <a:t>Plusieurs mesures durant la campagne: aide à la décision sur apports en cours de cycle</a:t>
            </a:r>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4182436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Météo 2021</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13" name="Espace réservé du contenu 2"/>
          <p:cNvSpPr>
            <a:spLocks noGrp="1"/>
          </p:cNvSpPr>
          <p:nvPr>
            <p:ph idx="1"/>
          </p:nvPr>
        </p:nvSpPr>
        <p:spPr>
          <a:xfrm>
            <a:off x="838200" y="1476000"/>
            <a:ext cx="10275000" cy="4880350"/>
          </a:xfrm>
        </p:spPr>
        <p:txBody>
          <a:bodyPr>
            <a:normAutofit/>
          </a:bodyPr>
          <a:lstStyle/>
          <a:p>
            <a:pPr marL="0" indent="0">
              <a:buNone/>
            </a:pPr>
            <a:r>
              <a:rPr lang="fr-FR" b="1" dirty="0"/>
              <a:t>Déficits hydriques </a:t>
            </a:r>
            <a:r>
              <a:rPr lang="fr-FR" i="1" dirty="0"/>
              <a:t>(différence ETP-pluie) </a:t>
            </a:r>
            <a:r>
              <a:rPr lang="fr-FR" dirty="0"/>
              <a:t>: </a:t>
            </a:r>
          </a:p>
          <a:p>
            <a:pPr>
              <a:buFont typeface="Wingdings" panose="05000000000000000000" pitchFamily="2" charset="2"/>
              <a:buChar char="ü"/>
            </a:pPr>
            <a:r>
              <a:rPr lang="fr-FR" dirty="0"/>
              <a:t> importants au printemps (mars - mai) </a:t>
            </a:r>
          </a:p>
          <a:p>
            <a:pPr>
              <a:buFont typeface="Wingdings" panose="05000000000000000000" pitchFamily="2" charset="2"/>
              <a:buChar char="ü"/>
            </a:pPr>
            <a:r>
              <a:rPr lang="fr-FR" dirty="0"/>
              <a:t> moyens durant l’été (juin – août)</a:t>
            </a:r>
          </a:p>
          <a:p>
            <a:pPr>
              <a:buFont typeface="Wingdings" panose="05000000000000000000" pitchFamily="2" charset="2"/>
              <a:buChar char="ü"/>
            </a:pPr>
            <a:r>
              <a:rPr lang="fr-FR" dirty="0"/>
              <a:t> faible en septembre</a:t>
            </a:r>
          </a:p>
        </p:txBody>
      </p:sp>
    </p:spTree>
    <p:extLst>
      <p:ext uri="{BB962C8B-B14F-4D97-AF65-F5344CB8AC3E}">
        <p14:creationId xmlns:p14="http://schemas.microsoft.com/office/powerpoint/2010/main" val="3769217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Météo 2021</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pic>
        <p:nvPicPr>
          <p:cNvPr id="6" name="Image 5"/>
          <p:cNvPicPr>
            <a:picLocks noChangeAspect="1"/>
          </p:cNvPicPr>
          <p:nvPr/>
        </p:nvPicPr>
        <p:blipFill>
          <a:blip r:embed="rId4"/>
          <a:stretch>
            <a:fillRect/>
          </a:stretch>
        </p:blipFill>
        <p:spPr>
          <a:xfrm>
            <a:off x="4543656" y="3786618"/>
            <a:ext cx="7648344" cy="3071382"/>
          </a:xfrm>
          <a:prstGeom prst="rect">
            <a:avLst/>
          </a:prstGeom>
        </p:spPr>
      </p:pic>
      <p:pic>
        <p:nvPicPr>
          <p:cNvPr id="5" name="Image 4"/>
          <p:cNvPicPr>
            <a:picLocks noChangeAspect="1"/>
          </p:cNvPicPr>
          <p:nvPr/>
        </p:nvPicPr>
        <p:blipFill>
          <a:blip r:embed="rId5"/>
          <a:stretch>
            <a:fillRect/>
          </a:stretch>
        </p:blipFill>
        <p:spPr>
          <a:xfrm>
            <a:off x="0" y="1199523"/>
            <a:ext cx="7696142" cy="2814693"/>
          </a:xfrm>
          <a:prstGeom prst="rect">
            <a:avLst/>
          </a:prstGeom>
        </p:spPr>
      </p:pic>
      <p:sp>
        <p:nvSpPr>
          <p:cNvPr id="8" name="Espace réservé du contenu 2"/>
          <p:cNvSpPr>
            <a:spLocks noGrp="1"/>
          </p:cNvSpPr>
          <p:nvPr>
            <p:ph idx="1"/>
          </p:nvPr>
        </p:nvSpPr>
        <p:spPr>
          <a:xfrm>
            <a:off x="133200" y="6404298"/>
            <a:ext cx="1767840" cy="325368"/>
          </a:xfrm>
        </p:spPr>
        <p:txBody>
          <a:bodyPr>
            <a:normAutofit/>
          </a:bodyPr>
          <a:lstStyle/>
          <a:p>
            <a:pPr marL="0" indent="0">
              <a:buNone/>
            </a:pPr>
            <a:r>
              <a:rPr lang="fr-FR" sz="1400" i="1" u="sng" dirty="0"/>
              <a:t>Source</a:t>
            </a:r>
            <a:r>
              <a:rPr lang="fr-FR" sz="1400" i="1" dirty="0"/>
              <a:t>: Météo-France</a:t>
            </a:r>
          </a:p>
        </p:txBody>
      </p:sp>
    </p:spTree>
    <p:extLst>
      <p:ext uri="{BB962C8B-B14F-4D97-AF65-F5344CB8AC3E}">
        <p14:creationId xmlns:p14="http://schemas.microsoft.com/office/powerpoint/2010/main" val="3846765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Météo 2021</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pic>
        <p:nvPicPr>
          <p:cNvPr id="3" name="Image 2"/>
          <p:cNvPicPr>
            <a:picLocks noChangeAspect="1"/>
          </p:cNvPicPr>
          <p:nvPr/>
        </p:nvPicPr>
        <p:blipFill>
          <a:blip r:embed="rId4"/>
          <a:stretch>
            <a:fillRect/>
          </a:stretch>
        </p:blipFill>
        <p:spPr>
          <a:xfrm>
            <a:off x="1520675" y="1801144"/>
            <a:ext cx="8205049" cy="3054319"/>
          </a:xfrm>
          <a:prstGeom prst="rect">
            <a:avLst/>
          </a:prstGeom>
        </p:spPr>
      </p:pic>
      <p:sp>
        <p:nvSpPr>
          <p:cNvPr id="6" name="Espace réservé du contenu 2"/>
          <p:cNvSpPr>
            <a:spLocks noGrp="1"/>
          </p:cNvSpPr>
          <p:nvPr>
            <p:ph idx="1"/>
          </p:nvPr>
        </p:nvSpPr>
        <p:spPr>
          <a:xfrm>
            <a:off x="133200" y="6404298"/>
            <a:ext cx="1767840" cy="325368"/>
          </a:xfrm>
        </p:spPr>
        <p:txBody>
          <a:bodyPr>
            <a:normAutofit/>
          </a:bodyPr>
          <a:lstStyle/>
          <a:p>
            <a:pPr marL="0" indent="0">
              <a:buNone/>
            </a:pPr>
            <a:r>
              <a:rPr lang="fr-FR" sz="1400" i="1" u="sng" dirty="0"/>
              <a:t>Source</a:t>
            </a:r>
            <a:r>
              <a:rPr lang="fr-FR" sz="1400" i="1" dirty="0"/>
              <a:t>: Météo-France</a:t>
            </a:r>
          </a:p>
        </p:txBody>
      </p:sp>
    </p:spTree>
    <p:extLst>
      <p:ext uri="{BB962C8B-B14F-4D97-AF65-F5344CB8AC3E}">
        <p14:creationId xmlns:p14="http://schemas.microsoft.com/office/powerpoint/2010/main" val="3836729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Pilotage irrigation et sondes tensiométriques</a:t>
            </a:r>
            <a:endParaRPr lang="fr-FR" dirty="0"/>
          </a:p>
        </p:txBody>
      </p:sp>
      <p:sp>
        <p:nvSpPr>
          <p:cNvPr id="3" name="Espace réservé du contenu 2"/>
          <p:cNvSpPr>
            <a:spLocks noGrp="1"/>
          </p:cNvSpPr>
          <p:nvPr>
            <p:ph idx="1"/>
          </p:nvPr>
        </p:nvSpPr>
        <p:spPr>
          <a:xfrm>
            <a:off x="838200" y="1476000"/>
            <a:ext cx="10275000" cy="4999222"/>
          </a:xfrm>
        </p:spPr>
        <p:txBody>
          <a:bodyPr>
            <a:normAutofit fontScale="92500" lnSpcReduction="10000"/>
          </a:bodyPr>
          <a:lstStyle/>
          <a:p>
            <a:pPr algn="just">
              <a:buFont typeface="Wingdings" panose="05000000000000000000" pitchFamily="2" charset="2"/>
              <a:buChar char="ü"/>
            </a:pPr>
            <a:r>
              <a:rPr lang="fr-FR" dirty="0"/>
              <a:t> </a:t>
            </a:r>
            <a:r>
              <a:rPr lang="fr-FR" b="1" dirty="0"/>
              <a:t>installation</a:t>
            </a:r>
            <a:r>
              <a:rPr lang="fr-FR" dirty="0"/>
              <a:t>: </a:t>
            </a:r>
          </a:p>
          <a:p>
            <a:pPr>
              <a:spcBef>
                <a:spcPts val="600"/>
              </a:spcBef>
              <a:buClr>
                <a:srgbClr val="008000"/>
              </a:buClr>
            </a:pPr>
            <a:r>
              <a:rPr lang="fr-FR" dirty="0"/>
              <a:t>3 paires de </a:t>
            </a:r>
            <a:r>
              <a:rPr lang="fr-FR" u="sng" dirty="0"/>
              <a:t>sondes tensiométriques  </a:t>
            </a:r>
            <a:r>
              <a:rPr lang="fr-FR" dirty="0"/>
              <a:t>: </a:t>
            </a:r>
          </a:p>
          <a:p>
            <a:pPr lvl="3">
              <a:spcBef>
                <a:spcPts val="600"/>
              </a:spcBef>
              <a:buClr>
                <a:srgbClr val="008000"/>
              </a:buClr>
            </a:pPr>
            <a:r>
              <a:rPr lang="fr-FR" sz="2400" dirty="0"/>
              <a:t>1 sonde à 25 cm de profondeur</a:t>
            </a:r>
          </a:p>
          <a:p>
            <a:pPr lvl="3">
              <a:spcBef>
                <a:spcPts val="600"/>
              </a:spcBef>
              <a:buClr>
                <a:srgbClr val="008000"/>
              </a:buClr>
            </a:pPr>
            <a:r>
              <a:rPr lang="fr-FR" sz="2400" dirty="0"/>
              <a:t>1 sonde à 50 cm de profondeur</a:t>
            </a:r>
          </a:p>
          <a:p>
            <a:pPr>
              <a:spcBef>
                <a:spcPts val="600"/>
              </a:spcBef>
              <a:buClr>
                <a:srgbClr val="008000"/>
              </a:buClr>
              <a:buFont typeface="Wingdings" panose="05000000000000000000" pitchFamily="2" charset="2"/>
              <a:buChar char="ð"/>
            </a:pPr>
            <a:r>
              <a:rPr lang="fr-FR" dirty="0"/>
              <a:t>Selon situations, sondes supplémentaires à 75 cm et 100 cm de profondeur</a:t>
            </a:r>
          </a:p>
          <a:p>
            <a:pPr>
              <a:spcBef>
                <a:spcPts val="600"/>
              </a:spcBef>
              <a:buClr>
                <a:srgbClr val="008000"/>
              </a:buClr>
              <a:buFont typeface="Wingdings" panose="05000000000000000000" pitchFamily="2" charset="2"/>
              <a:buChar char="ð"/>
            </a:pPr>
            <a:r>
              <a:rPr lang="fr-FR" dirty="0"/>
              <a:t>Meilleure estimation réserve hydrique sur l’ensemble du profil</a:t>
            </a:r>
          </a:p>
          <a:p>
            <a:pPr>
              <a:spcBef>
                <a:spcPts val="600"/>
              </a:spcBef>
              <a:buClr>
                <a:srgbClr val="008000"/>
              </a:buClr>
              <a:buFont typeface="Wingdings" panose="05000000000000000000" pitchFamily="2" charset="2"/>
              <a:buChar char="ð"/>
            </a:pPr>
            <a:endParaRPr lang="fr-FR" dirty="0"/>
          </a:p>
          <a:p>
            <a:pPr>
              <a:spcBef>
                <a:spcPts val="600"/>
              </a:spcBef>
              <a:buClr>
                <a:srgbClr val="008000"/>
              </a:buClr>
            </a:pPr>
            <a:r>
              <a:rPr lang="fr-FR" dirty="0"/>
              <a:t>1 </a:t>
            </a:r>
            <a:r>
              <a:rPr lang="fr-FR" u="sng" dirty="0"/>
              <a:t>compteur volumétrique </a:t>
            </a:r>
            <a:r>
              <a:rPr lang="fr-FR" dirty="0"/>
              <a:t>: mesure du volume d’eau sur une ligne de goutteurs</a:t>
            </a:r>
          </a:p>
          <a:p>
            <a:pPr>
              <a:spcBef>
                <a:spcPts val="600"/>
              </a:spcBef>
              <a:buClr>
                <a:srgbClr val="008000"/>
              </a:buClr>
              <a:buFont typeface="Wingdings" panose="05000000000000000000" pitchFamily="2" charset="2"/>
              <a:buChar char="ð"/>
            </a:pPr>
            <a:r>
              <a:rPr lang="fr-FR" dirty="0"/>
              <a:t> estimation volumes apportés lors de chaque tour d’eau </a:t>
            </a:r>
          </a:p>
          <a:p>
            <a:pPr marL="0" indent="0">
              <a:buNone/>
            </a:pPr>
            <a:endParaRPr lang="fr-FR" sz="2000" i="1" dirty="0"/>
          </a:p>
          <a:p>
            <a:pPr marL="0" indent="0" algn="ctr">
              <a:buNone/>
            </a:pPr>
            <a:r>
              <a:rPr lang="fr-FR" sz="1500" i="1" dirty="0"/>
              <a:t>Plus d’infos sur les sondes tensiométriques : </a:t>
            </a:r>
          </a:p>
          <a:p>
            <a:pPr marL="0" indent="0" algn="ctr">
              <a:buNone/>
            </a:pPr>
            <a:r>
              <a:rPr lang="fr-FR" sz="1400" i="1" dirty="0">
                <a:hlinkClick r:id="rId3"/>
              </a:rPr>
              <a:t>https://www.challenge-agriculture.fr/</a:t>
            </a:r>
            <a:endParaRPr lang="fr-FR" sz="2000" i="1"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11</a:t>
            </a:fld>
            <a:endParaRPr lang="fr-FR"/>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3138334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Pilotage irrigation et sondes tensiométriques</a:t>
            </a:r>
            <a:endParaRPr lang="fr-FR" dirty="0"/>
          </a:p>
        </p:txBody>
      </p:sp>
      <p:sp>
        <p:nvSpPr>
          <p:cNvPr id="3" name="Espace réservé du contenu 2"/>
          <p:cNvSpPr>
            <a:spLocks noGrp="1"/>
          </p:cNvSpPr>
          <p:nvPr>
            <p:ph idx="1"/>
          </p:nvPr>
        </p:nvSpPr>
        <p:spPr>
          <a:xfrm>
            <a:off x="838200" y="1476000"/>
            <a:ext cx="10275000" cy="4880350"/>
          </a:xfrm>
        </p:spPr>
        <p:txBody>
          <a:bodyPr>
            <a:normAutofit/>
          </a:bodyPr>
          <a:lstStyle/>
          <a:p>
            <a:pPr algn="just">
              <a:buFont typeface="Wingdings" panose="05000000000000000000" pitchFamily="2" charset="2"/>
              <a:buChar char="ü"/>
            </a:pPr>
            <a:r>
              <a:rPr lang="fr-FR" dirty="0"/>
              <a:t> </a:t>
            </a:r>
            <a:r>
              <a:rPr lang="fr-FR" b="1" kern="0" dirty="0">
                <a:ea typeface="Calibri" panose="020F0502020204030204" pitchFamily="34" charset="0"/>
                <a:cs typeface="Times New Roman" panose="02020603050405020304" pitchFamily="18" charset="0"/>
              </a:rPr>
              <a:t>Objectifs</a:t>
            </a:r>
            <a:r>
              <a:rPr lang="fr-FR" kern="0" dirty="0">
                <a:ea typeface="Calibri" panose="020F0502020204030204" pitchFamily="34" charset="0"/>
                <a:cs typeface="Times New Roman" panose="02020603050405020304" pitchFamily="18" charset="0"/>
              </a:rPr>
              <a:t> : 	maintenir les tensions dans la zone de confort (15 – 40 cbar)</a:t>
            </a:r>
          </a:p>
          <a:p>
            <a:pPr marL="0" indent="0" algn="just">
              <a:buNone/>
            </a:pPr>
            <a:r>
              <a:rPr lang="fr-FR" kern="0" dirty="0">
                <a:ea typeface="Calibri" panose="020F0502020204030204" pitchFamily="34" charset="0"/>
                <a:cs typeface="Times New Roman" panose="02020603050405020304" pitchFamily="18" charset="0"/>
              </a:rPr>
              <a:t>		maintenir la stabilité en profondeur</a:t>
            </a:r>
          </a:p>
          <a:p>
            <a:pPr marL="0" indent="0" algn="just">
              <a:buNone/>
            </a:pPr>
            <a:endParaRPr lang="fr-FR"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Déclenchement des apports en début d’assèchement</a:t>
            </a:r>
          </a:p>
          <a:p>
            <a:pPr marL="342900" lvl="0" indent="-342900" algn="just">
              <a:spcBef>
                <a:spcPts val="400"/>
              </a:spcBef>
              <a:buFont typeface="Wingdings" panose="05000000000000000000" pitchFamily="2" charset="2"/>
              <a:buChar char=""/>
            </a:pPr>
            <a:endParaRPr lang="fr-FR"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Eviter les excès, aussi bien dans le 1</a:t>
            </a:r>
            <a:r>
              <a:rPr lang="fr-FR" kern="0" baseline="30000" dirty="0">
                <a:ea typeface="Calibri" panose="020F0502020204030204" pitchFamily="34" charset="0"/>
                <a:cs typeface="Times New Roman" panose="02020603050405020304" pitchFamily="18" charset="0"/>
              </a:rPr>
              <a:t>er</a:t>
            </a:r>
            <a:r>
              <a:rPr lang="fr-FR" kern="0" dirty="0">
                <a:ea typeface="Calibri" panose="020F0502020204030204" pitchFamily="34" charset="0"/>
                <a:cs typeface="Times New Roman" panose="02020603050405020304" pitchFamily="18" charset="0"/>
              </a:rPr>
              <a:t> horizon (25-30 cm) qu’en profondeur (50-60 cm)</a:t>
            </a:r>
          </a:p>
          <a:p>
            <a:pPr marL="0" indent="0">
              <a:buNone/>
            </a:pPr>
            <a:endParaRPr lang="fr-FR" sz="1200" i="1"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1349344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Pilotage irrigation et sondes tensiométriques</a:t>
            </a:r>
            <a:endParaRPr lang="fr-FR" dirty="0"/>
          </a:p>
        </p:txBody>
      </p:sp>
      <p:sp>
        <p:nvSpPr>
          <p:cNvPr id="3" name="Espace réservé du contenu 2"/>
          <p:cNvSpPr>
            <a:spLocks noGrp="1"/>
          </p:cNvSpPr>
          <p:nvPr>
            <p:ph idx="1"/>
          </p:nvPr>
        </p:nvSpPr>
        <p:spPr>
          <a:xfrm>
            <a:off x="838200" y="1476000"/>
            <a:ext cx="10275000" cy="4880350"/>
          </a:xfrm>
        </p:spPr>
        <p:txBody>
          <a:bodyPr>
            <a:normAutofit/>
          </a:bodyPr>
          <a:lstStyle/>
          <a:p>
            <a:pPr algn="just">
              <a:buFont typeface="Wingdings" panose="05000000000000000000" pitchFamily="2" charset="2"/>
              <a:buChar char="ü"/>
            </a:pPr>
            <a:r>
              <a:rPr lang="fr-FR" dirty="0"/>
              <a:t> </a:t>
            </a:r>
            <a:r>
              <a:rPr lang="fr-FR" b="1" dirty="0"/>
              <a:t>Conseil irrigation : </a:t>
            </a: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Liens entre observations terrain / sondes tensiométriques et données météo</a:t>
            </a:r>
          </a:p>
          <a:p>
            <a:pPr marL="342900" lvl="0" indent="-342900" algn="just">
              <a:spcBef>
                <a:spcPts val="400"/>
              </a:spcBef>
              <a:buFont typeface="Wingdings" panose="05000000000000000000" pitchFamily="2" charset="2"/>
              <a:buChar char=""/>
            </a:pPr>
            <a:endParaRPr lang="fr-FR"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Calcul consommations en fonction de </a:t>
            </a:r>
            <a:r>
              <a:rPr lang="fr-FR" u="sng" kern="0" dirty="0" err="1">
                <a:ea typeface="Calibri" panose="020F0502020204030204" pitchFamily="34" charset="0"/>
                <a:cs typeface="Times New Roman" panose="02020603050405020304" pitchFamily="18" charset="0"/>
              </a:rPr>
              <a:t>l’EvapoTranspiration</a:t>
            </a:r>
            <a:r>
              <a:rPr lang="fr-FR" u="sng" kern="0" dirty="0">
                <a:ea typeface="Calibri" panose="020F0502020204030204" pitchFamily="34" charset="0"/>
                <a:cs typeface="Times New Roman" panose="02020603050405020304" pitchFamily="18" charset="0"/>
              </a:rPr>
              <a:t> Potentiell</a:t>
            </a:r>
            <a:r>
              <a:rPr lang="fr-FR" kern="0" dirty="0">
                <a:ea typeface="Calibri" panose="020F0502020204030204" pitchFamily="34" charset="0"/>
                <a:cs typeface="Times New Roman" panose="02020603050405020304" pitchFamily="18" charset="0"/>
              </a:rPr>
              <a:t>e (ETP, en mm) et des stades des cultures : </a:t>
            </a:r>
            <a:r>
              <a:rPr lang="fr-FR" u="sng" kern="0" dirty="0">
                <a:ea typeface="Calibri" panose="020F0502020204030204" pitchFamily="34" charset="0"/>
                <a:cs typeface="Times New Roman" panose="02020603050405020304" pitchFamily="18" charset="0"/>
              </a:rPr>
              <a:t>coefficient </a:t>
            </a:r>
            <a:r>
              <a:rPr lang="fr-FR" u="sng" kern="0" dirty="0" err="1">
                <a:ea typeface="Calibri" panose="020F0502020204030204" pitchFamily="34" charset="0"/>
                <a:cs typeface="Times New Roman" panose="02020603050405020304" pitchFamily="18" charset="0"/>
              </a:rPr>
              <a:t>Kc</a:t>
            </a:r>
            <a:endParaRPr lang="fr-FR" u="sng"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endParaRPr lang="fr-FR"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Exemple :</a:t>
            </a:r>
            <a:endParaRPr lang="fr-FR" sz="1200" i="1" kern="0" dirty="0">
              <a:cs typeface="Times New Roman" panose="02020603050405020304" pitchFamily="18" charset="0"/>
            </a:endParaRPr>
          </a:p>
          <a:p>
            <a:pPr marL="342900" lvl="0" indent="-342900" algn="just">
              <a:spcBef>
                <a:spcPts val="400"/>
              </a:spcBef>
              <a:buFont typeface="Wingdings" panose="05000000000000000000" pitchFamily="2" charset="2"/>
              <a:buChar char=""/>
            </a:pPr>
            <a:endParaRPr lang="fr-FR" sz="1200" i="1"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graphicFrame>
        <p:nvGraphicFramePr>
          <p:cNvPr id="5" name="Tableau 4"/>
          <p:cNvGraphicFramePr>
            <a:graphicFrameLocks noGrp="1"/>
          </p:cNvGraphicFramePr>
          <p:nvPr>
            <p:extLst>
              <p:ext uri="{D42A27DB-BD31-4B8C-83A1-F6EECF244321}">
                <p14:modId xmlns:p14="http://schemas.microsoft.com/office/powerpoint/2010/main" val="2869447451"/>
              </p:ext>
            </p:extLst>
          </p:nvPr>
        </p:nvGraphicFramePr>
        <p:xfrm>
          <a:off x="2542032" y="3916175"/>
          <a:ext cx="6455664" cy="2440174"/>
        </p:xfrm>
        <a:graphic>
          <a:graphicData uri="http://schemas.openxmlformats.org/drawingml/2006/table">
            <a:tbl>
              <a:tblPr>
                <a:tableStyleId>{5C22544A-7EE6-4342-B048-85BDC9FD1C3A}</a:tableStyleId>
              </a:tblPr>
              <a:tblGrid>
                <a:gridCol w="1433504">
                  <a:extLst>
                    <a:ext uri="{9D8B030D-6E8A-4147-A177-3AD203B41FA5}">
                      <a16:colId xmlns:a16="http://schemas.microsoft.com/office/drawing/2014/main" val="20000"/>
                    </a:ext>
                  </a:extLst>
                </a:gridCol>
                <a:gridCol w="3956425">
                  <a:extLst>
                    <a:ext uri="{9D8B030D-6E8A-4147-A177-3AD203B41FA5}">
                      <a16:colId xmlns:a16="http://schemas.microsoft.com/office/drawing/2014/main" val="20001"/>
                    </a:ext>
                  </a:extLst>
                </a:gridCol>
                <a:gridCol w="1065735">
                  <a:extLst>
                    <a:ext uri="{9D8B030D-6E8A-4147-A177-3AD203B41FA5}">
                      <a16:colId xmlns:a16="http://schemas.microsoft.com/office/drawing/2014/main" val="20002"/>
                    </a:ext>
                  </a:extLst>
                </a:gridCol>
              </a:tblGrid>
              <a:tr h="477351">
                <a:tc>
                  <a:txBody>
                    <a:bodyPr/>
                    <a:lstStyle/>
                    <a:p>
                      <a:pPr algn="ctr" fontAlgn="b"/>
                      <a:r>
                        <a:rPr lang="fr-FR" sz="2000" b="1" i="0" u="none" strike="noStrike" dirty="0">
                          <a:solidFill>
                            <a:srgbClr val="000000"/>
                          </a:solidFill>
                          <a:effectLst/>
                          <a:latin typeface="Calibri" panose="020F0502020204030204" pitchFamily="34" charset="0"/>
                        </a:rPr>
                        <a:t>CULTURE</a:t>
                      </a:r>
                    </a:p>
                  </a:txBody>
                  <a:tcPr marL="7620" marR="7620" marT="7620" marB="0" anchor="b"/>
                </a:tc>
                <a:tc>
                  <a:txBody>
                    <a:bodyPr/>
                    <a:lstStyle/>
                    <a:p>
                      <a:pPr algn="ctr" fontAlgn="b"/>
                      <a:r>
                        <a:rPr lang="fr-FR" sz="2000" b="1" i="0" u="none" strike="noStrike" dirty="0">
                          <a:solidFill>
                            <a:srgbClr val="000000"/>
                          </a:solidFill>
                          <a:effectLst/>
                          <a:latin typeface="Calibri" panose="020F0502020204030204" pitchFamily="34" charset="0"/>
                        </a:rPr>
                        <a:t>STADES</a:t>
                      </a:r>
                    </a:p>
                  </a:txBody>
                  <a:tcPr marL="7620" marR="7620" marT="7620" marB="0" anchor="b"/>
                </a:tc>
                <a:tc>
                  <a:txBody>
                    <a:bodyPr/>
                    <a:lstStyle/>
                    <a:p>
                      <a:pPr algn="ctr" fontAlgn="b"/>
                      <a:r>
                        <a:rPr lang="fr-FR" sz="2000" b="1" i="0" u="none" strike="noStrike" dirty="0" err="1">
                          <a:solidFill>
                            <a:srgbClr val="FF0000"/>
                          </a:solidFill>
                          <a:effectLst/>
                          <a:latin typeface="Calibri" panose="020F0502020204030204" pitchFamily="34" charset="0"/>
                        </a:rPr>
                        <a:t>Kc</a:t>
                      </a:r>
                      <a:endParaRPr lang="fr-FR" sz="20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0"/>
                  </a:ext>
                </a:extLst>
              </a:tr>
              <a:tr h="496940">
                <a:tc rowSpan="4">
                  <a:txBody>
                    <a:bodyPr/>
                    <a:lstStyle/>
                    <a:p>
                      <a:pPr algn="ctr" fontAlgn="b"/>
                      <a:r>
                        <a:rPr lang="fr-FR" sz="2000" b="1" u="none" strike="noStrike" dirty="0">
                          <a:effectLst/>
                        </a:rPr>
                        <a:t>TOMATE</a:t>
                      </a:r>
                      <a:endParaRPr lang="fr-FR" sz="2000" b="1" i="0" u="none" strike="noStrike" dirty="0">
                        <a:solidFill>
                          <a:srgbClr val="000000"/>
                        </a:solidFill>
                        <a:effectLst/>
                        <a:latin typeface="Calibri" panose="020F0502020204030204" pitchFamily="34" charset="0"/>
                      </a:endParaRPr>
                    </a:p>
                    <a:p>
                      <a:pPr algn="l" fontAlgn="b"/>
                      <a:r>
                        <a:rPr lang="fr-FR" sz="2000" u="none" strike="noStrike" dirty="0">
                          <a:effectLst/>
                        </a:rPr>
                        <a:t> </a:t>
                      </a:r>
                      <a:endParaRPr lang="fr-FR" sz="2000" b="0" i="0" u="none" strike="noStrike" dirty="0">
                        <a:solidFill>
                          <a:srgbClr val="000000"/>
                        </a:solidFill>
                        <a:effectLst/>
                        <a:latin typeface="Calibri" panose="020F0502020204030204" pitchFamily="34" charset="0"/>
                      </a:endParaRPr>
                    </a:p>
                    <a:p>
                      <a:pPr algn="l" fontAlgn="b"/>
                      <a:r>
                        <a:rPr lang="fr-FR" sz="2000" u="none" strike="noStrike" dirty="0">
                          <a:effectLst/>
                        </a:rPr>
                        <a:t> </a:t>
                      </a:r>
                      <a:endParaRPr lang="fr-FR" sz="2000" b="0" i="0" u="none" strike="noStrike" dirty="0">
                        <a:solidFill>
                          <a:srgbClr val="000000"/>
                        </a:solidFill>
                        <a:effectLst/>
                        <a:latin typeface="Calibri" panose="020F0502020204030204" pitchFamily="34" charset="0"/>
                      </a:endParaRPr>
                    </a:p>
                    <a:p>
                      <a:pPr algn="l" fontAlgn="b"/>
                      <a:r>
                        <a:rPr lang="fr-FR" sz="2000" u="none" strike="noStrike" dirty="0">
                          <a:effectLst/>
                        </a:rPr>
                        <a:t> </a:t>
                      </a:r>
                      <a:endParaRPr lang="fr-FR"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fr-FR" sz="2000" u="none" strike="noStrike" dirty="0">
                          <a:effectLst/>
                        </a:rPr>
                        <a:t>plantation </a:t>
                      </a:r>
                      <a:r>
                        <a:rPr lang="fr-FR" sz="2000" u="none" strike="noStrike" dirty="0">
                          <a:effectLst/>
                          <a:sym typeface="Wingdings" panose="05000000000000000000" pitchFamily="2" charset="2"/>
                        </a:rPr>
                        <a:t></a:t>
                      </a:r>
                      <a:r>
                        <a:rPr lang="fr-FR" sz="2000" u="none" strike="noStrike" dirty="0">
                          <a:effectLst/>
                        </a:rPr>
                        <a:t> reprise</a:t>
                      </a:r>
                      <a:endParaRPr lang="fr-FR"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000" b="1" u="none" strike="noStrike" dirty="0">
                          <a:solidFill>
                            <a:srgbClr val="FF0000"/>
                          </a:solidFill>
                          <a:effectLst/>
                        </a:rPr>
                        <a:t>0,20</a:t>
                      </a:r>
                      <a:endParaRPr lang="fr-FR" sz="20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1"/>
                  </a:ext>
                </a:extLst>
              </a:tr>
              <a:tr h="507421">
                <a:tc vMerge="1">
                  <a:txBody>
                    <a:bodyPr/>
                    <a:lstStyle/>
                    <a:p>
                      <a:pPr algn="l" fontAlgn="b"/>
                      <a:endParaRPr lang="fr-FR"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fr-FR" sz="2000" u="none" strike="noStrike" dirty="0">
                          <a:effectLst/>
                        </a:rPr>
                        <a:t>reprise </a:t>
                      </a:r>
                      <a:r>
                        <a:rPr lang="fr-FR" sz="2000" u="none" strike="noStrike" dirty="0">
                          <a:effectLst/>
                          <a:sym typeface="Wingdings" panose="05000000000000000000" pitchFamily="2" charset="2"/>
                        </a:rPr>
                        <a:t></a:t>
                      </a:r>
                      <a:r>
                        <a:rPr lang="fr-FR" sz="2000" u="none" strike="noStrike" dirty="0">
                          <a:effectLst/>
                        </a:rPr>
                        <a:t> flo 3</a:t>
                      </a:r>
                      <a:r>
                        <a:rPr lang="fr-FR" sz="2000" u="none" strike="noStrike" baseline="30000" dirty="0">
                          <a:effectLst/>
                        </a:rPr>
                        <a:t>ème</a:t>
                      </a:r>
                      <a:r>
                        <a:rPr lang="fr-FR" sz="2000" u="none" strike="noStrike" dirty="0">
                          <a:effectLst/>
                        </a:rPr>
                        <a:t> bouquet</a:t>
                      </a:r>
                      <a:endParaRPr lang="fr-FR"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000" b="1" u="none" strike="noStrike" dirty="0">
                          <a:solidFill>
                            <a:srgbClr val="FF0000"/>
                          </a:solidFill>
                          <a:effectLst/>
                        </a:rPr>
                        <a:t>0,60</a:t>
                      </a:r>
                      <a:endParaRPr lang="fr-FR" sz="20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2"/>
                  </a:ext>
                </a:extLst>
              </a:tr>
              <a:tr h="507421">
                <a:tc vMerge="1">
                  <a:txBody>
                    <a:bodyPr/>
                    <a:lstStyle/>
                    <a:p>
                      <a:pPr algn="l" fontAlgn="b"/>
                      <a:endParaRPr lang="fr-FR"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fr-FR" sz="2000" u="none" strike="noStrike" dirty="0">
                          <a:effectLst/>
                        </a:rPr>
                        <a:t>flo 3</a:t>
                      </a:r>
                      <a:r>
                        <a:rPr lang="fr-FR" sz="2000" u="none" strike="noStrike" baseline="30000" dirty="0">
                          <a:effectLst/>
                        </a:rPr>
                        <a:t>ème</a:t>
                      </a:r>
                      <a:r>
                        <a:rPr lang="fr-FR" sz="2000" u="none" strike="noStrike" dirty="0">
                          <a:effectLst/>
                        </a:rPr>
                        <a:t> bouquet </a:t>
                      </a:r>
                      <a:r>
                        <a:rPr lang="fr-FR" sz="2000" u="none" strike="noStrike" dirty="0">
                          <a:effectLst/>
                          <a:sym typeface="Wingdings" panose="05000000000000000000" pitchFamily="2" charset="2"/>
                        </a:rPr>
                        <a:t></a:t>
                      </a:r>
                      <a:r>
                        <a:rPr lang="fr-FR" sz="2000" u="none" strike="noStrike" dirty="0">
                          <a:effectLst/>
                        </a:rPr>
                        <a:t> mi-récolte</a:t>
                      </a:r>
                      <a:endParaRPr lang="fr-FR"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000" b="1" u="none" strike="noStrike" dirty="0">
                          <a:solidFill>
                            <a:srgbClr val="FF0000"/>
                          </a:solidFill>
                          <a:effectLst/>
                        </a:rPr>
                        <a:t>0,90</a:t>
                      </a:r>
                      <a:endParaRPr lang="fr-FR" sz="20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3"/>
                  </a:ext>
                </a:extLst>
              </a:tr>
              <a:tr h="451041">
                <a:tc vMerge="1">
                  <a:txBody>
                    <a:bodyPr/>
                    <a:lstStyle/>
                    <a:p>
                      <a:pPr algn="l" fontAlgn="b"/>
                      <a:endParaRPr lang="fr-FR" sz="1800" b="0" i="0" u="none" strike="noStrike" dirty="0">
                        <a:solidFill>
                          <a:srgbClr val="000000"/>
                        </a:solidFill>
                        <a:effectLst/>
                        <a:latin typeface="Calibri" panose="020F0502020204030204" pitchFamily="34" charset="0"/>
                      </a:endParaRPr>
                    </a:p>
                  </a:txBody>
                  <a:tcPr marL="7620" marR="7620" marT="7620" marB="0" anchor="b"/>
                </a:tc>
                <a:tc>
                  <a:txBody>
                    <a:bodyPr/>
                    <a:lstStyle/>
                    <a:p>
                      <a:pPr algn="l" fontAlgn="b"/>
                      <a:r>
                        <a:rPr lang="fr-FR" sz="2000" u="none" strike="noStrike" dirty="0">
                          <a:effectLst/>
                        </a:rPr>
                        <a:t>mi-récolte </a:t>
                      </a:r>
                      <a:r>
                        <a:rPr lang="fr-FR" sz="2000" u="none" strike="noStrike" dirty="0">
                          <a:effectLst/>
                          <a:sym typeface="Wingdings" panose="05000000000000000000" pitchFamily="2" charset="2"/>
                        </a:rPr>
                        <a:t></a:t>
                      </a:r>
                      <a:r>
                        <a:rPr lang="fr-FR" sz="2000" u="none" strike="noStrike" dirty="0">
                          <a:effectLst/>
                        </a:rPr>
                        <a:t> fin culture</a:t>
                      </a:r>
                      <a:endParaRPr lang="fr-FR" sz="20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000" b="1" u="none" strike="noStrike" dirty="0">
                          <a:solidFill>
                            <a:srgbClr val="FF0000"/>
                          </a:solidFill>
                          <a:effectLst/>
                        </a:rPr>
                        <a:t>0,70</a:t>
                      </a:r>
                      <a:endParaRPr lang="fr-FR" sz="20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671754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Pilotage irrigation et sondes tensiométriques</a:t>
            </a:r>
            <a:endParaRPr lang="fr-FR" dirty="0"/>
          </a:p>
        </p:txBody>
      </p:sp>
      <p:sp>
        <p:nvSpPr>
          <p:cNvPr id="3" name="Espace réservé du contenu 2"/>
          <p:cNvSpPr>
            <a:spLocks noGrp="1"/>
          </p:cNvSpPr>
          <p:nvPr>
            <p:ph idx="1"/>
          </p:nvPr>
        </p:nvSpPr>
        <p:spPr>
          <a:xfrm>
            <a:off x="838200" y="1476000"/>
            <a:ext cx="10275000" cy="4880350"/>
          </a:xfrm>
        </p:spPr>
        <p:txBody>
          <a:bodyPr>
            <a:normAutofit fontScale="92500"/>
          </a:bodyPr>
          <a:lstStyle/>
          <a:p>
            <a:pPr algn="just">
              <a:buFont typeface="Wingdings" panose="05000000000000000000" pitchFamily="2" charset="2"/>
              <a:buChar char="ü"/>
            </a:pPr>
            <a:r>
              <a:rPr lang="fr-FR" dirty="0"/>
              <a:t> </a:t>
            </a:r>
            <a:r>
              <a:rPr lang="fr-FR" b="1" dirty="0"/>
              <a:t>Conseil irrigation : </a:t>
            </a: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ETP : données quotidiennes Météo-France, 5 stations disponibles : </a:t>
            </a:r>
          </a:p>
          <a:p>
            <a:pPr lvl="1" algn="just">
              <a:spcBef>
                <a:spcPts val="400"/>
              </a:spcBef>
              <a:buFont typeface="Wingdings" panose="05000000000000000000" pitchFamily="2" charset="2"/>
              <a:buChar char="v"/>
            </a:pPr>
            <a:r>
              <a:rPr lang="fr-FR" sz="2400" kern="0" dirty="0">
                <a:ea typeface="Calibri" panose="020F0502020204030204" pitchFamily="34" charset="0"/>
                <a:cs typeface="Times New Roman" panose="02020603050405020304" pitchFamily="18" charset="0"/>
              </a:rPr>
              <a:t> </a:t>
            </a:r>
            <a:r>
              <a:rPr lang="fr-FR" kern="0" dirty="0">
                <a:ea typeface="Calibri" panose="020F0502020204030204" pitchFamily="34" charset="0"/>
                <a:cs typeface="Times New Roman" panose="02020603050405020304" pitchFamily="18" charset="0"/>
              </a:rPr>
              <a:t>MONTAUT</a:t>
            </a:r>
          </a:p>
          <a:p>
            <a:pPr lvl="1" algn="just">
              <a:spcBef>
                <a:spcPts val="400"/>
              </a:spcBef>
              <a:buFont typeface="Wingdings" panose="05000000000000000000" pitchFamily="2" charset="2"/>
              <a:buChar char="v"/>
            </a:pPr>
            <a:r>
              <a:rPr lang="fr-FR" kern="0" dirty="0">
                <a:ea typeface="Calibri" panose="020F0502020204030204" pitchFamily="34" charset="0"/>
                <a:cs typeface="Times New Roman" panose="02020603050405020304" pitchFamily="18" charset="0"/>
              </a:rPr>
              <a:t>  LERAN </a:t>
            </a:r>
          </a:p>
          <a:p>
            <a:pPr lvl="1" algn="just">
              <a:spcBef>
                <a:spcPts val="400"/>
              </a:spcBef>
              <a:buFont typeface="Wingdings" panose="05000000000000000000" pitchFamily="2" charset="2"/>
              <a:buChar char="v"/>
            </a:pPr>
            <a:r>
              <a:rPr lang="fr-FR" kern="0" dirty="0">
                <a:ea typeface="Calibri" panose="020F0502020204030204" pitchFamily="34" charset="0"/>
                <a:cs typeface="Times New Roman" panose="02020603050405020304" pitchFamily="18" charset="0"/>
              </a:rPr>
              <a:t>  COS </a:t>
            </a:r>
          </a:p>
          <a:p>
            <a:pPr lvl="1" algn="just">
              <a:spcBef>
                <a:spcPts val="400"/>
              </a:spcBef>
              <a:buFont typeface="Wingdings" panose="05000000000000000000" pitchFamily="2" charset="2"/>
              <a:buChar char="v"/>
            </a:pPr>
            <a:r>
              <a:rPr lang="fr-FR" kern="0" dirty="0">
                <a:ea typeface="Calibri" panose="020F0502020204030204" pitchFamily="34" charset="0"/>
                <a:cs typeface="Times New Roman" panose="02020603050405020304" pitchFamily="18" charset="0"/>
              </a:rPr>
              <a:t>  ST GIRONS </a:t>
            </a:r>
          </a:p>
          <a:p>
            <a:pPr lvl="1" algn="just">
              <a:spcBef>
                <a:spcPts val="400"/>
              </a:spcBef>
              <a:buFont typeface="Wingdings" panose="05000000000000000000" pitchFamily="2" charset="2"/>
              <a:buChar char="v"/>
            </a:pPr>
            <a:r>
              <a:rPr lang="fr-FR" kern="0" dirty="0">
                <a:ea typeface="Calibri" panose="020F0502020204030204" pitchFamily="34" charset="0"/>
                <a:cs typeface="Times New Roman" panose="02020603050405020304" pitchFamily="18" charset="0"/>
              </a:rPr>
              <a:t>  MURET (31)</a:t>
            </a:r>
          </a:p>
          <a:p>
            <a:pPr marL="34290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Données représentatives sur les différents secteurs</a:t>
            </a:r>
          </a:p>
          <a:p>
            <a:pPr marL="342900" indent="-342900" algn="just">
              <a:spcBef>
                <a:spcPts val="400"/>
              </a:spcBef>
              <a:buFont typeface="Wingdings" panose="05000000000000000000" pitchFamily="2" charset="2"/>
              <a:buChar char=""/>
            </a:pPr>
            <a:endParaRPr lang="fr-FR" kern="0" dirty="0">
              <a:ea typeface="Calibri" panose="020F0502020204030204" pitchFamily="34" charset="0"/>
              <a:cs typeface="Times New Roman" panose="02020603050405020304" pitchFamily="18" charset="0"/>
            </a:endParaRPr>
          </a:p>
          <a:p>
            <a:pPr marL="34290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Exemple: ETP journalière @MONTAUT, juin-août 2021 (</a:t>
            </a:r>
            <a:r>
              <a:rPr lang="fr-FR" i="1" kern="0" dirty="0">
                <a:ea typeface="Calibri" panose="020F0502020204030204" pitchFamily="34" charset="0"/>
                <a:cs typeface="Times New Roman" panose="02020603050405020304" pitchFamily="18" charset="0"/>
              </a:rPr>
              <a:t>mini, </a:t>
            </a:r>
            <a:r>
              <a:rPr lang="fr-FR" b="1" kern="0" dirty="0">
                <a:ea typeface="Calibri" panose="020F0502020204030204" pitchFamily="34" charset="0"/>
                <a:cs typeface="Times New Roman" panose="02020603050405020304" pitchFamily="18" charset="0"/>
              </a:rPr>
              <a:t>moyenne</a:t>
            </a:r>
            <a:r>
              <a:rPr lang="fr-FR" i="1" kern="0" dirty="0">
                <a:ea typeface="Calibri" panose="020F0502020204030204" pitchFamily="34" charset="0"/>
                <a:cs typeface="Times New Roman" panose="02020603050405020304" pitchFamily="18" charset="0"/>
              </a:rPr>
              <a:t>, maxi</a:t>
            </a:r>
            <a:r>
              <a:rPr lang="fr-FR" b="1" i="1" kern="0" dirty="0">
                <a:ea typeface="Calibri" panose="020F0502020204030204" pitchFamily="34" charset="0"/>
                <a:cs typeface="Times New Roman" panose="02020603050405020304" pitchFamily="18" charset="0"/>
              </a:rPr>
              <a:t> </a:t>
            </a:r>
            <a:r>
              <a:rPr lang="fr-FR" kern="0" dirty="0">
                <a:ea typeface="Calibri" panose="020F0502020204030204" pitchFamily="34" charset="0"/>
                <a:cs typeface="Times New Roman" panose="02020603050405020304" pitchFamily="18" charset="0"/>
              </a:rPr>
              <a:t>)  : </a:t>
            </a:r>
          </a:p>
          <a:p>
            <a:pPr marL="0" indent="0" algn="just">
              <a:spcBef>
                <a:spcPts val="400"/>
              </a:spcBef>
              <a:buNone/>
            </a:pPr>
            <a:r>
              <a:rPr lang="fr-FR" i="1" kern="0" dirty="0">
                <a:ea typeface="Calibri" panose="020F0502020204030204" pitchFamily="34" charset="0"/>
                <a:cs typeface="Times New Roman" panose="02020603050405020304" pitchFamily="18" charset="0"/>
              </a:rPr>
              <a:t>			0.8 mm</a:t>
            </a:r>
            <a:r>
              <a:rPr lang="fr-FR" kern="0" dirty="0">
                <a:ea typeface="Calibri" panose="020F0502020204030204" pitchFamily="34" charset="0"/>
                <a:cs typeface="Times New Roman" panose="02020603050405020304" pitchFamily="18" charset="0"/>
              </a:rPr>
              <a:t> &lt; </a:t>
            </a:r>
            <a:r>
              <a:rPr lang="fr-FR" b="1" kern="0" dirty="0">
                <a:ea typeface="Calibri" panose="020F0502020204030204" pitchFamily="34" charset="0"/>
                <a:cs typeface="Times New Roman" panose="02020603050405020304" pitchFamily="18" charset="0"/>
              </a:rPr>
              <a:t>4.8 mm </a:t>
            </a:r>
            <a:r>
              <a:rPr lang="fr-FR" kern="0" dirty="0">
                <a:ea typeface="Calibri" panose="020F0502020204030204" pitchFamily="34" charset="0"/>
                <a:cs typeface="Times New Roman" panose="02020603050405020304" pitchFamily="18" charset="0"/>
              </a:rPr>
              <a:t>&lt; </a:t>
            </a:r>
            <a:r>
              <a:rPr lang="fr-FR" i="1" kern="0" dirty="0">
                <a:ea typeface="Calibri" panose="020F0502020204030204" pitchFamily="34" charset="0"/>
                <a:cs typeface="Times New Roman" panose="02020603050405020304" pitchFamily="18" charset="0"/>
              </a:rPr>
              <a:t>7.6 mm</a:t>
            </a:r>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10379764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Pilotage irrigation et sondes tensiométriques</a:t>
            </a:r>
            <a:endParaRPr lang="fr-FR" dirty="0"/>
          </a:p>
        </p:txBody>
      </p:sp>
      <p:sp>
        <p:nvSpPr>
          <p:cNvPr id="3" name="Espace réservé du contenu 2"/>
          <p:cNvSpPr>
            <a:spLocks noGrp="1"/>
          </p:cNvSpPr>
          <p:nvPr>
            <p:ph idx="1"/>
          </p:nvPr>
        </p:nvSpPr>
        <p:spPr>
          <a:xfrm>
            <a:off x="838200" y="1476000"/>
            <a:ext cx="10275000" cy="4880350"/>
          </a:xfrm>
        </p:spPr>
        <p:txBody>
          <a:bodyPr>
            <a:normAutofit/>
          </a:bodyPr>
          <a:lstStyle/>
          <a:p>
            <a:pPr algn="just">
              <a:buFont typeface="Wingdings" panose="05000000000000000000" pitchFamily="2" charset="2"/>
              <a:buChar char="ü"/>
            </a:pPr>
            <a:r>
              <a:rPr lang="fr-FR" dirty="0"/>
              <a:t> </a:t>
            </a:r>
            <a:r>
              <a:rPr lang="fr-FR" b="1" dirty="0"/>
              <a:t>Conseil irrigation : </a:t>
            </a:r>
          </a:p>
          <a:p>
            <a:pPr marL="34290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Bulletins irrigation : cumuls hebdomadaires</a:t>
            </a:r>
          </a:p>
          <a:p>
            <a:pPr marL="342900" lvl="0" indent="-342900" algn="just">
              <a:spcBef>
                <a:spcPts val="400"/>
              </a:spcBef>
              <a:buFont typeface="Wingdings" panose="05000000000000000000" pitchFamily="2" charset="2"/>
              <a:buChar char=""/>
            </a:pPr>
            <a:endParaRPr lang="fr-FR"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r>
              <a:rPr lang="fr-FR" kern="0" dirty="0">
                <a:ea typeface="Calibri" panose="020F0502020204030204" pitchFamily="34" charset="0"/>
                <a:cs typeface="Times New Roman" panose="02020603050405020304" pitchFamily="18" charset="0"/>
              </a:rPr>
              <a:t>Ex. tomates:</a:t>
            </a:r>
            <a:endParaRPr lang="fr-FR" i="1" kern="0" dirty="0">
              <a:ea typeface="Calibri" panose="020F0502020204030204" pitchFamily="34" charset="0"/>
              <a:cs typeface="Times New Roman" panose="02020603050405020304" pitchFamily="18" charset="0"/>
            </a:endParaRPr>
          </a:p>
          <a:p>
            <a:pPr lvl="1" algn="just" fontAlgn="b">
              <a:spcBef>
                <a:spcPts val="400"/>
              </a:spcBef>
              <a:buFont typeface="Wingdings" panose="05000000000000000000" pitchFamily="2" charset="2"/>
              <a:buChar char="§"/>
            </a:pPr>
            <a:r>
              <a:rPr lang="fr-FR" sz="2400" i="1" kern="0" dirty="0">
                <a:ea typeface="Calibri" panose="020F0502020204030204" pitchFamily="34" charset="0"/>
                <a:cs typeface="Times New Roman" panose="02020603050405020304" pitchFamily="18" charset="0"/>
              </a:rPr>
              <a:t>Stade cultures : flo 3ème bouquet </a:t>
            </a:r>
            <a:r>
              <a:rPr lang="fr-FR" sz="2400" i="1" kern="0" dirty="0">
                <a:ea typeface="Calibri" panose="020F0502020204030204" pitchFamily="34" charset="0"/>
                <a:cs typeface="Times New Roman" panose="02020603050405020304" pitchFamily="18" charset="0"/>
                <a:sym typeface="Wingdings" panose="05000000000000000000" pitchFamily="2" charset="2"/>
              </a:rPr>
              <a:t></a:t>
            </a:r>
            <a:r>
              <a:rPr lang="fr-FR" sz="2400" i="1" kern="0" dirty="0">
                <a:ea typeface="Calibri" panose="020F0502020204030204" pitchFamily="34" charset="0"/>
                <a:cs typeface="Times New Roman" panose="02020603050405020304" pitchFamily="18" charset="0"/>
              </a:rPr>
              <a:t> mi-récolte, </a:t>
            </a:r>
            <a:r>
              <a:rPr lang="fr-FR" sz="2400" i="1" kern="0" dirty="0" err="1">
                <a:ea typeface="Calibri" panose="020F0502020204030204" pitchFamily="34" charset="0"/>
                <a:cs typeface="Times New Roman" panose="02020603050405020304" pitchFamily="18" charset="0"/>
              </a:rPr>
              <a:t>Kc</a:t>
            </a:r>
            <a:r>
              <a:rPr lang="fr-FR" sz="2400" i="1" kern="0" dirty="0">
                <a:ea typeface="Calibri" panose="020F0502020204030204" pitchFamily="34" charset="0"/>
                <a:cs typeface="Times New Roman" panose="02020603050405020304" pitchFamily="18" charset="0"/>
              </a:rPr>
              <a:t> = 0.9</a:t>
            </a:r>
          </a:p>
          <a:p>
            <a:pPr lvl="1" algn="just">
              <a:spcBef>
                <a:spcPts val="400"/>
              </a:spcBef>
              <a:buFont typeface="Wingdings" panose="05000000000000000000" pitchFamily="2" charset="2"/>
              <a:buChar char="§"/>
            </a:pPr>
            <a:endParaRPr lang="fr-FR" sz="2400" i="1" kern="0" dirty="0">
              <a:ea typeface="Calibri" panose="020F0502020204030204" pitchFamily="34" charset="0"/>
              <a:cs typeface="Times New Roman" panose="02020603050405020304" pitchFamily="18" charset="0"/>
            </a:endParaRPr>
          </a:p>
          <a:p>
            <a:pPr lvl="1" algn="just">
              <a:spcBef>
                <a:spcPts val="400"/>
              </a:spcBef>
              <a:buFont typeface="Wingdings" panose="05000000000000000000" pitchFamily="2" charset="2"/>
              <a:buChar char="§"/>
            </a:pPr>
            <a:r>
              <a:rPr lang="fr-FR" sz="2400" i="1" kern="0" dirty="0">
                <a:ea typeface="Calibri" panose="020F0502020204030204" pitchFamily="34" charset="0"/>
                <a:cs typeface="Times New Roman" panose="02020603050405020304" pitchFamily="18" charset="0"/>
              </a:rPr>
              <a:t>ETP cumulée @ MONTAUT, semaine 29 (19/07-25/07) = 41.5 mm</a:t>
            </a:r>
          </a:p>
          <a:p>
            <a:pPr lvl="1" algn="just">
              <a:spcBef>
                <a:spcPts val="400"/>
              </a:spcBef>
              <a:buFont typeface="Wingdings" panose="05000000000000000000" pitchFamily="2" charset="2"/>
              <a:buChar char="§"/>
            </a:pPr>
            <a:endParaRPr lang="fr-FR" sz="2400" i="1" kern="0" dirty="0">
              <a:ea typeface="Calibri" panose="020F0502020204030204" pitchFamily="34" charset="0"/>
              <a:cs typeface="Times New Roman" panose="02020603050405020304" pitchFamily="18" charset="0"/>
            </a:endParaRPr>
          </a:p>
          <a:p>
            <a:pPr lvl="1" algn="just">
              <a:spcBef>
                <a:spcPts val="400"/>
              </a:spcBef>
              <a:buFont typeface="Wingdings" panose="05000000000000000000" pitchFamily="2" charset="2"/>
              <a:buChar char="§"/>
            </a:pPr>
            <a:r>
              <a:rPr lang="fr-FR" sz="2400" i="1" kern="0" dirty="0">
                <a:ea typeface="Calibri" panose="020F0502020204030204" pitchFamily="34" charset="0"/>
                <a:cs typeface="Times New Roman" panose="02020603050405020304" pitchFamily="18" charset="0"/>
              </a:rPr>
              <a:t>Consommation (</a:t>
            </a:r>
            <a:r>
              <a:rPr lang="fr-FR" sz="2400" i="1" kern="0" dirty="0" err="1">
                <a:ea typeface="Calibri" panose="020F0502020204030204" pitchFamily="34" charset="0"/>
                <a:cs typeface="Times New Roman" panose="02020603050405020304" pitchFamily="18" charset="0"/>
              </a:rPr>
              <a:t>Kc</a:t>
            </a:r>
            <a:r>
              <a:rPr lang="fr-FR" sz="2400" i="1" kern="0" dirty="0">
                <a:ea typeface="Calibri" panose="020F0502020204030204" pitchFamily="34" charset="0"/>
                <a:cs typeface="Times New Roman" panose="02020603050405020304" pitchFamily="18" charset="0"/>
              </a:rPr>
              <a:t> x ETP) = 37 mm  </a:t>
            </a:r>
          </a:p>
          <a:p>
            <a:pPr marL="342900" lvl="0" indent="-342900" algn="just">
              <a:spcBef>
                <a:spcPts val="400"/>
              </a:spcBef>
              <a:buFont typeface="Wingdings" panose="05000000000000000000" pitchFamily="2" charset="2"/>
              <a:buChar char=""/>
            </a:pPr>
            <a:endParaRPr lang="fr-FR" i="1"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endParaRPr lang="fr-FR" i="1"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endParaRPr lang="fr-FR" kern="0" dirty="0">
              <a:ea typeface="Calibri" panose="020F0502020204030204" pitchFamily="34" charset="0"/>
              <a:cs typeface="Times New Roman" panose="02020603050405020304" pitchFamily="18" charset="0"/>
            </a:endParaRPr>
          </a:p>
          <a:p>
            <a:pPr marL="342900" lvl="0" indent="-342900" algn="just">
              <a:spcBef>
                <a:spcPts val="400"/>
              </a:spcBef>
              <a:buFont typeface="Wingdings" panose="05000000000000000000" pitchFamily="2" charset="2"/>
              <a:buChar char=""/>
            </a:pPr>
            <a:endParaRPr lang="fr-FR" i="1"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Tree>
    <p:extLst>
      <p:ext uri="{BB962C8B-B14F-4D97-AF65-F5344CB8AC3E}">
        <p14:creationId xmlns:p14="http://schemas.microsoft.com/office/powerpoint/2010/main" val="20495472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Pilotage irrigation : rappels de calculs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mc:AlternateContent xmlns:mc="http://schemas.openxmlformats.org/markup-compatibility/2006" xmlns:a14="http://schemas.microsoft.com/office/drawing/2010/main">
        <mc:Choice Requires="a14">
          <p:sp>
            <p:nvSpPr>
              <p:cNvPr id="10" name="Rectangle 9"/>
              <p:cNvSpPr/>
              <p:nvPr/>
            </p:nvSpPr>
            <p:spPr>
              <a:xfrm>
                <a:off x="838199" y="1391912"/>
                <a:ext cx="7510273" cy="861518"/>
              </a:xfrm>
              <a:prstGeom prst="rect">
                <a:avLst/>
              </a:prstGeom>
              <a:ln>
                <a:solidFill>
                  <a:srgbClr val="002060"/>
                </a:solidFill>
              </a:ln>
            </p:spPr>
            <p:txBody>
              <a:bodyPr wrap="square" anchor="ctr" anchorCtr="0">
                <a:spAutoFit/>
              </a:bodyPr>
              <a:lstStyle/>
              <a:p>
                <a:pPr/>
                <a14:m>
                  <m:oMathPara xmlns:m="http://schemas.openxmlformats.org/officeDocument/2006/math">
                    <m:oMathParaPr>
                      <m:jc m:val="centerGroup"/>
                    </m:oMathParaPr>
                    <m:oMath xmlns:m="http://schemas.openxmlformats.org/officeDocument/2006/math">
                      <m:r>
                        <m:rPr>
                          <m:nor/>
                        </m:rPr>
                        <a:rPr lang="fr-FR" sz="2400" b="1" i="1" smtClean="0">
                          <a:solidFill>
                            <a:srgbClr val="002060"/>
                          </a:solidFill>
                        </a:rPr>
                        <m:t>pluviom</m:t>
                      </m:r>
                      <m:r>
                        <m:rPr>
                          <m:nor/>
                        </m:rPr>
                        <a:rPr lang="fr-FR" sz="2400" b="1" i="1" smtClean="0">
                          <a:solidFill>
                            <a:srgbClr val="002060"/>
                          </a:solidFill>
                        </a:rPr>
                        <m:t>é</m:t>
                      </m:r>
                      <m:r>
                        <m:rPr>
                          <m:nor/>
                        </m:rPr>
                        <a:rPr lang="fr-FR" sz="2400" b="1" i="1" smtClean="0">
                          <a:solidFill>
                            <a:srgbClr val="002060"/>
                          </a:solidFill>
                        </a:rPr>
                        <m:t>trie</m:t>
                      </m:r>
                      <m:r>
                        <m:rPr>
                          <m:nor/>
                        </m:rPr>
                        <a:rPr lang="fr-FR" sz="2400" b="1" i="1" smtClean="0">
                          <a:solidFill>
                            <a:srgbClr val="002060"/>
                          </a:solidFill>
                        </a:rPr>
                        <m:t> </m:t>
                      </m:r>
                      <m:r>
                        <m:rPr>
                          <m:nor/>
                        </m:rPr>
                        <a:rPr lang="fr-FR" sz="2400" b="1" i="1" smtClean="0">
                          <a:solidFill>
                            <a:srgbClr val="002060"/>
                          </a:solidFill>
                        </a:rPr>
                        <m:t>horaire</m:t>
                      </m:r>
                      <m:r>
                        <m:rPr>
                          <m:nor/>
                        </m:rPr>
                        <a:rPr lang="fr-FR" sz="2400" b="1" i="1" smtClean="0">
                          <a:solidFill>
                            <a:srgbClr val="002060"/>
                          </a:solidFill>
                        </a:rPr>
                        <m:t> </m:t>
                      </m:r>
                      <m:d>
                        <m:dPr>
                          <m:ctrlPr>
                            <a:rPr lang="fr-FR" sz="2400" b="1" i="1">
                              <a:solidFill>
                                <a:srgbClr val="002060"/>
                              </a:solidFill>
                              <a:latin typeface="Cambria Math" panose="02040503050406030204" pitchFamily="18" charset="0"/>
                            </a:rPr>
                          </m:ctrlPr>
                        </m:dPr>
                        <m:e>
                          <m:r>
                            <m:rPr>
                              <m:nor/>
                            </m:rPr>
                            <a:rPr lang="fr-FR" sz="2400" b="1" i="1">
                              <a:solidFill>
                                <a:srgbClr val="002060"/>
                              </a:solidFill>
                            </a:rPr>
                            <m:t>mm</m:t>
                          </m:r>
                          <m:r>
                            <m:rPr>
                              <m:nor/>
                            </m:rPr>
                            <a:rPr lang="fr-FR" sz="2400" b="1" i="1">
                              <a:solidFill>
                                <a:srgbClr val="002060"/>
                              </a:solidFill>
                            </a:rPr>
                            <m:t>/</m:t>
                          </m:r>
                          <m:r>
                            <m:rPr>
                              <m:nor/>
                            </m:rPr>
                            <a:rPr lang="fr-FR" sz="2400" b="1" i="1">
                              <a:solidFill>
                                <a:srgbClr val="002060"/>
                              </a:solidFill>
                            </a:rPr>
                            <m:t>h</m:t>
                          </m:r>
                        </m:e>
                      </m:d>
                      <m:r>
                        <m:rPr>
                          <m:nor/>
                        </m:rPr>
                        <a:rPr lang="fr-FR" sz="2400" b="1" i="1">
                          <a:solidFill>
                            <a:srgbClr val="002060"/>
                          </a:solidFill>
                        </a:rPr>
                        <m:t> = </m:t>
                      </m:r>
                      <m:f>
                        <m:fPr>
                          <m:ctrlPr>
                            <a:rPr lang="fr-FR" sz="2400" b="1" i="1">
                              <a:solidFill>
                                <a:srgbClr val="002060"/>
                              </a:solidFill>
                              <a:latin typeface="Cambria Math" panose="02040503050406030204" pitchFamily="18" charset="0"/>
                            </a:rPr>
                          </m:ctrlPr>
                        </m:fPr>
                        <m:num>
                          <m:r>
                            <m:rPr>
                              <m:nor/>
                            </m:rPr>
                            <a:rPr lang="fr-FR" sz="2400" b="1" i="1">
                              <a:solidFill>
                                <a:srgbClr val="002060"/>
                              </a:solidFill>
                            </a:rPr>
                            <m:t>d</m:t>
                          </m:r>
                          <m:r>
                            <m:rPr>
                              <m:nor/>
                            </m:rPr>
                            <a:rPr lang="fr-FR" sz="2400" b="1" i="1">
                              <a:solidFill>
                                <a:srgbClr val="002060"/>
                              </a:solidFill>
                            </a:rPr>
                            <m:t>é</m:t>
                          </m:r>
                          <m:r>
                            <m:rPr>
                              <m:nor/>
                            </m:rPr>
                            <a:rPr lang="fr-FR" sz="2400" b="1" i="1">
                              <a:solidFill>
                                <a:srgbClr val="002060"/>
                              </a:solidFill>
                            </a:rPr>
                            <m:t>bit</m:t>
                          </m:r>
                          <m:r>
                            <m:rPr>
                              <m:nor/>
                            </m:rPr>
                            <a:rPr lang="fr-FR" sz="2400" b="1" i="1">
                              <a:solidFill>
                                <a:srgbClr val="002060"/>
                              </a:solidFill>
                            </a:rPr>
                            <m:t> </m:t>
                          </m:r>
                          <m:r>
                            <m:rPr>
                              <m:nor/>
                            </m:rPr>
                            <a:rPr lang="fr-FR" sz="2400" b="1" i="1">
                              <a:solidFill>
                                <a:srgbClr val="002060"/>
                              </a:solidFill>
                            </a:rPr>
                            <m:t>des</m:t>
                          </m:r>
                          <m:r>
                            <m:rPr>
                              <m:nor/>
                            </m:rPr>
                            <a:rPr lang="fr-FR" sz="2400" b="1" i="1">
                              <a:solidFill>
                                <a:srgbClr val="002060"/>
                              </a:solidFill>
                            </a:rPr>
                            <m:t> </m:t>
                          </m:r>
                          <m:r>
                            <m:rPr>
                              <m:nor/>
                            </m:rPr>
                            <a:rPr lang="fr-FR" sz="2400" b="1" i="1">
                              <a:solidFill>
                                <a:srgbClr val="002060"/>
                              </a:solidFill>
                            </a:rPr>
                            <m:t>goutteurs</m:t>
                          </m:r>
                          <m:r>
                            <m:rPr>
                              <m:nor/>
                            </m:rPr>
                            <a:rPr lang="fr-FR" sz="2400" b="1" i="1">
                              <a:solidFill>
                                <a:srgbClr val="002060"/>
                              </a:solidFill>
                            </a:rPr>
                            <m:t> </m:t>
                          </m:r>
                          <m:d>
                            <m:dPr>
                              <m:ctrlPr>
                                <a:rPr lang="fr-FR" sz="2400" b="1" i="1">
                                  <a:solidFill>
                                    <a:srgbClr val="002060"/>
                                  </a:solidFill>
                                  <a:latin typeface="Cambria Math" panose="02040503050406030204" pitchFamily="18" charset="0"/>
                                </a:rPr>
                              </m:ctrlPr>
                            </m:dPr>
                            <m:e>
                              <m:r>
                                <m:rPr>
                                  <m:nor/>
                                </m:rPr>
                                <a:rPr lang="fr-FR" sz="2400" b="1" i="1">
                                  <a:solidFill>
                                    <a:srgbClr val="002060"/>
                                  </a:solidFill>
                                </a:rPr>
                                <m:t>L</m:t>
                              </m:r>
                              <m:r>
                                <m:rPr>
                                  <m:nor/>
                                </m:rPr>
                                <a:rPr lang="fr-FR" sz="2400" b="1" i="1">
                                  <a:solidFill>
                                    <a:srgbClr val="002060"/>
                                  </a:solidFill>
                                </a:rPr>
                                <m:t>/</m:t>
                              </m:r>
                              <m:r>
                                <m:rPr>
                                  <m:nor/>
                                </m:rPr>
                                <a:rPr lang="fr-FR" sz="2400" b="1" i="1">
                                  <a:solidFill>
                                    <a:srgbClr val="002060"/>
                                  </a:solidFill>
                                </a:rPr>
                                <m:t>h</m:t>
                              </m:r>
                            </m:e>
                          </m:d>
                        </m:num>
                        <m:den>
                          <m:r>
                            <m:rPr>
                              <m:nor/>
                            </m:rPr>
                            <a:rPr lang="fr-FR" sz="2400" b="1" i="1">
                              <a:solidFill>
                                <a:srgbClr val="002060"/>
                              </a:solidFill>
                            </a:rPr>
                            <m:t>maillage</m:t>
                          </m:r>
                          <m:r>
                            <m:rPr>
                              <m:nor/>
                            </m:rPr>
                            <a:rPr lang="fr-FR" sz="2400" b="1" i="1">
                              <a:solidFill>
                                <a:srgbClr val="002060"/>
                              </a:solidFill>
                            </a:rPr>
                            <m:t> (</m:t>
                          </m:r>
                          <m:r>
                            <m:rPr>
                              <m:nor/>
                            </m:rPr>
                            <a:rPr lang="fr-FR" sz="2400" b="1" i="1">
                              <a:solidFill>
                                <a:srgbClr val="002060"/>
                              </a:solidFill>
                            </a:rPr>
                            <m:t>m</m:t>
                          </m:r>
                          <m:r>
                            <m:rPr>
                              <m:nor/>
                            </m:rPr>
                            <a:rPr lang="fr-FR" sz="2400" b="1" i="1">
                              <a:solidFill>
                                <a:srgbClr val="002060"/>
                              </a:solidFill>
                            </a:rPr>
                            <m:t>²)</m:t>
                          </m:r>
                        </m:den>
                      </m:f>
                    </m:oMath>
                  </m:oMathPara>
                </a14:m>
                <a:endParaRPr lang="fr-FR" sz="2400" dirty="0"/>
              </a:p>
            </p:txBody>
          </p:sp>
        </mc:Choice>
        <mc:Fallback xmlns="">
          <p:sp>
            <p:nvSpPr>
              <p:cNvPr id="10" name="Rectangle 9"/>
              <p:cNvSpPr>
                <a:spLocks noRot="1" noChangeAspect="1" noMove="1" noResize="1" noEditPoints="1" noAdjustHandles="1" noChangeArrowheads="1" noChangeShapeType="1" noTextEdit="1"/>
              </p:cNvSpPr>
              <p:nvPr/>
            </p:nvSpPr>
            <p:spPr>
              <a:xfrm>
                <a:off x="838199" y="1391912"/>
                <a:ext cx="7510273" cy="861518"/>
              </a:xfrm>
              <a:prstGeom prst="rect">
                <a:avLst/>
              </a:prstGeom>
              <a:blipFill rotWithShape="0">
                <a:blip r:embed="rId4"/>
                <a:stretch>
                  <a:fillRect/>
                </a:stretch>
              </a:blipFill>
              <a:ln>
                <a:solidFill>
                  <a:srgbClr val="002060"/>
                </a:solidFill>
              </a:ln>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838199" y="5304642"/>
                <a:ext cx="7510273" cy="861326"/>
              </a:xfrm>
              <a:prstGeom prst="rect">
                <a:avLst/>
              </a:prstGeom>
              <a:ln>
                <a:solidFill>
                  <a:srgbClr val="002060"/>
                </a:solidFill>
              </a:ln>
            </p:spPr>
            <p:txBody>
              <a:bodyPr wrap="square" anchor="ctr" anchorCtr="0">
                <a:spAutoFit/>
              </a:bodyPr>
              <a:lstStyle/>
              <a:p>
                <a:pPr/>
                <a14:m>
                  <m:oMathPara xmlns:m="http://schemas.openxmlformats.org/officeDocument/2006/math">
                    <m:oMathParaPr>
                      <m:jc m:val="centerGroup"/>
                    </m:oMathParaPr>
                    <m:oMath xmlns:m="http://schemas.openxmlformats.org/officeDocument/2006/math">
                      <m:r>
                        <m:rPr>
                          <m:nor/>
                        </m:rPr>
                        <a:rPr lang="fr-FR" sz="2400" b="1" i="1" smtClean="0">
                          <a:solidFill>
                            <a:srgbClr val="002060"/>
                          </a:solidFill>
                        </a:rPr>
                        <m:t>dur</m:t>
                      </m:r>
                      <m:r>
                        <m:rPr>
                          <m:nor/>
                        </m:rPr>
                        <a:rPr lang="fr-FR" sz="2400" b="1" i="1" smtClean="0">
                          <a:solidFill>
                            <a:srgbClr val="002060"/>
                          </a:solidFill>
                        </a:rPr>
                        <m:t>é</m:t>
                      </m:r>
                      <m:r>
                        <m:rPr>
                          <m:nor/>
                        </m:rPr>
                        <a:rPr lang="fr-FR" sz="2400" b="1" i="1" smtClean="0">
                          <a:solidFill>
                            <a:srgbClr val="002060"/>
                          </a:solidFill>
                        </a:rPr>
                        <m:t>e</m:t>
                      </m:r>
                      <m:r>
                        <m:rPr>
                          <m:nor/>
                        </m:rPr>
                        <a:rPr lang="fr-FR" sz="2400" b="1" i="1" smtClean="0">
                          <a:solidFill>
                            <a:srgbClr val="002060"/>
                          </a:solidFill>
                        </a:rPr>
                        <m:t> </m:t>
                      </m:r>
                      <m:r>
                        <m:rPr>
                          <m:nor/>
                        </m:rPr>
                        <a:rPr lang="fr-FR" sz="2400" b="1" i="1" smtClean="0">
                          <a:solidFill>
                            <a:srgbClr val="002060"/>
                          </a:solidFill>
                        </a:rPr>
                        <m:t>d</m:t>
                      </m:r>
                      <m:r>
                        <m:rPr>
                          <m:nor/>
                        </m:rPr>
                        <a:rPr lang="fr-FR" sz="2400" b="1" i="1" smtClean="0">
                          <a:solidFill>
                            <a:srgbClr val="002060"/>
                          </a:solidFill>
                        </a:rPr>
                        <m:t>′</m:t>
                      </m:r>
                      <m:r>
                        <m:rPr>
                          <m:nor/>
                        </m:rPr>
                        <a:rPr lang="fr-FR" sz="2400" b="1" i="1" smtClean="0">
                          <a:solidFill>
                            <a:srgbClr val="002060"/>
                          </a:solidFill>
                        </a:rPr>
                        <m:t>irrigation</m:t>
                      </m:r>
                      <m:r>
                        <m:rPr>
                          <m:nor/>
                        </m:rPr>
                        <a:rPr lang="fr-FR" sz="2400" b="1" i="1" smtClean="0">
                          <a:solidFill>
                            <a:srgbClr val="002060"/>
                          </a:solidFill>
                        </a:rPr>
                        <m:t> </m:t>
                      </m:r>
                      <m:d>
                        <m:dPr>
                          <m:ctrlPr>
                            <a:rPr lang="fr-FR" sz="2400" b="1" i="1">
                              <a:solidFill>
                                <a:srgbClr val="002060"/>
                              </a:solidFill>
                              <a:latin typeface="Cambria Math" panose="02040503050406030204" pitchFamily="18" charset="0"/>
                            </a:rPr>
                          </m:ctrlPr>
                        </m:dPr>
                        <m:e>
                          <m:r>
                            <m:rPr>
                              <m:nor/>
                            </m:rPr>
                            <a:rPr lang="fr-FR" sz="2400" b="1" i="1">
                              <a:solidFill>
                                <a:srgbClr val="002060"/>
                              </a:solidFill>
                            </a:rPr>
                            <m:t>h</m:t>
                          </m:r>
                        </m:e>
                      </m:d>
                      <m:r>
                        <m:rPr>
                          <m:nor/>
                        </m:rPr>
                        <a:rPr lang="fr-FR" sz="2400" b="1" i="1">
                          <a:solidFill>
                            <a:srgbClr val="002060"/>
                          </a:solidFill>
                        </a:rPr>
                        <m:t> = </m:t>
                      </m:r>
                      <m:f>
                        <m:fPr>
                          <m:ctrlPr>
                            <a:rPr lang="fr-FR" sz="2400" b="1" i="1">
                              <a:solidFill>
                                <a:srgbClr val="002060"/>
                              </a:solidFill>
                              <a:latin typeface="Cambria Math" panose="02040503050406030204" pitchFamily="18" charset="0"/>
                            </a:rPr>
                          </m:ctrlPr>
                        </m:fPr>
                        <m:num>
                          <m:r>
                            <m:rPr>
                              <m:nor/>
                            </m:rPr>
                            <a:rPr lang="fr-FR" sz="2400" b="1" i="1" smtClean="0">
                              <a:solidFill>
                                <a:srgbClr val="002060"/>
                              </a:solidFill>
                            </a:rPr>
                            <m:t>dose</m:t>
                          </m:r>
                          <m:r>
                            <m:rPr>
                              <m:nor/>
                            </m:rPr>
                            <a:rPr lang="fr-FR" sz="2400" b="1" i="1" smtClean="0">
                              <a:solidFill>
                                <a:srgbClr val="002060"/>
                              </a:solidFill>
                            </a:rPr>
                            <m:t> à </m:t>
                          </m:r>
                          <m:r>
                            <m:rPr>
                              <m:nor/>
                            </m:rPr>
                            <a:rPr lang="fr-FR" sz="2400" b="1" i="1" smtClean="0">
                              <a:solidFill>
                                <a:srgbClr val="002060"/>
                              </a:solidFill>
                            </a:rPr>
                            <m:t>apporter</m:t>
                          </m:r>
                          <m:r>
                            <m:rPr>
                              <m:nor/>
                            </m:rPr>
                            <a:rPr lang="fr-FR" sz="2400" b="1" i="1" smtClean="0">
                              <a:solidFill>
                                <a:srgbClr val="002060"/>
                              </a:solidFill>
                            </a:rPr>
                            <m:t> </m:t>
                          </m:r>
                          <m:d>
                            <m:dPr>
                              <m:ctrlPr>
                                <a:rPr lang="fr-FR" sz="2400" b="1" i="1">
                                  <a:solidFill>
                                    <a:srgbClr val="002060"/>
                                  </a:solidFill>
                                  <a:latin typeface="Cambria Math" panose="02040503050406030204" pitchFamily="18" charset="0"/>
                                </a:rPr>
                              </m:ctrlPr>
                            </m:dPr>
                            <m:e>
                              <m:r>
                                <m:rPr>
                                  <m:nor/>
                                </m:rPr>
                                <a:rPr lang="fr-FR" sz="2400" b="1" i="1" smtClean="0">
                                  <a:solidFill>
                                    <a:srgbClr val="002060"/>
                                  </a:solidFill>
                                </a:rPr>
                                <m:t>mm</m:t>
                              </m:r>
                            </m:e>
                          </m:d>
                        </m:num>
                        <m:den>
                          <m:r>
                            <m:rPr>
                              <m:nor/>
                            </m:rPr>
                            <a:rPr lang="fr-FR" sz="2400" b="1" i="1">
                              <a:solidFill>
                                <a:srgbClr val="002060"/>
                              </a:solidFill>
                            </a:rPr>
                            <m:t>pluviom</m:t>
                          </m:r>
                          <m:r>
                            <m:rPr>
                              <m:nor/>
                            </m:rPr>
                            <a:rPr lang="fr-FR" sz="2400" b="1" i="1">
                              <a:solidFill>
                                <a:srgbClr val="002060"/>
                              </a:solidFill>
                            </a:rPr>
                            <m:t>é</m:t>
                          </m:r>
                          <m:r>
                            <m:rPr>
                              <m:nor/>
                            </m:rPr>
                            <a:rPr lang="fr-FR" sz="2400" b="1" i="1">
                              <a:solidFill>
                                <a:srgbClr val="002060"/>
                              </a:solidFill>
                            </a:rPr>
                            <m:t>trie</m:t>
                          </m:r>
                          <m:r>
                            <m:rPr>
                              <m:nor/>
                            </m:rPr>
                            <a:rPr lang="fr-FR" sz="2400" b="1" i="1">
                              <a:solidFill>
                                <a:srgbClr val="002060"/>
                              </a:solidFill>
                            </a:rPr>
                            <m:t> </m:t>
                          </m:r>
                          <m:r>
                            <m:rPr>
                              <m:nor/>
                            </m:rPr>
                            <a:rPr lang="fr-FR" sz="2400" b="1" i="1">
                              <a:solidFill>
                                <a:srgbClr val="002060"/>
                              </a:solidFill>
                            </a:rPr>
                            <m:t>horaire</m:t>
                          </m:r>
                          <m:r>
                            <m:rPr>
                              <m:nor/>
                            </m:rPr>
                            <a:rPr lang="fr-FR" sz="2400" b="1" i="1">
                              <a:solidFill>
                                <a:srgbClr val="002060"/>
                              </a:solidFill>
                            </a:rPr>
                            <m:t> </m:t>
                          </m:r>
                          <m:d>
                            <m:dPr>
                              <m:ctrlPr>
                                <a:rPr lang="fr-FR" sz="2400" b="1" i="1">
                                  <a:solidFill>
                                    <a:srgbClr val="002060"/>
                                  </a:solidFill>
                                  <a:latin typeface="Cambria Math" panose="02040503050406030204" pitchFamily="18" charset="0"/>
                                </a:rPr>
                              </m:ctrlPr>
                            </m:dPr>
                            <m:e>
                              <m:r>
                                <m:rPr>
                                  <m:nor/>
                                </m:rPr>
                                <a:rPr lang="fr-FR" sz="2400" b="1" i="1">
                                  <a:solidFill>
                                    <a:srgbClr val="002060"/>
                                  </a:solidFill>
                                </a:rPr>
                                <m:t>mm</m:t>
                              </m:r>
                              <m:r>
                                <m:rPr>
                                  <m:nor/>
                                </m:rPr>
                                <a:rPr lang="fr-FR" sz="2400" b="1" i="1">
                                  <a:solidFill>
                                    <a:srgbClr val="002060"/>
                                  </a:solidFill>
                                </a:rPr>
                                <m:t>/</m:t>
                              </m:r>
                              <m:r>
                                <m:rPr>
                                  <m:nor/>
                                </m:rPr>
                                <a:rPr lang="fr-FR" sz="2400" b="1" i="1">
                                  <a:solidFill>
                                    <a:srgbClr val="002060"/>
                                  </a:solidFill>
                                </a:rPr>
                                <m:t>h</m:t>
                              </m:r>
                            </m:e>
                          </m:d>
                        </m:den>
                      </m:f>
                    </m:oMath>
                  </m:oMathPara>
                </a14:m>
                <a:endParaRPr lang="fr-FR" sz="2400" dirty="0"/>
              </a:p>
            </p:txBody>
          </p:sp>
        </mc:Choice>
        <mc:Fallback xmlns="">
          <p:sp>
            <p:nvSpPr>
              <p:cNvPr id="11" name="Rectangle 10"/>
              <p:cNvSpPr>
                <a:spLocks noRot="1" noChangeAspect="1" noMove="1" noResize="1" noEditPoints="1" noAdjustHandles="1" noChangeArrowheads="1" noChangeShapeType="1" noTextEdit="1"/>
              </p:cNvSpPr>
              <p:nvPr/>
            </p:nvSpPr>
            <p:spPr>
              <a:xfrm>
                <a:off x="838199" y="5304642"/>
                <a:ext cx="7510273" cy="861326"/>
              </a:xfrm>
              <a:prstGeom prst="rect">
                <a:avLst/>
              </a:prstGeom>
              <a:blipFill rotWithShape="0">
                <a:blip r:embed="rId5"/>
                <a:stretch>
                  <a:fillRect/>
                </a:stretch>
              </a:blipFill>
              <a:ln>
                <a:solidFill>
                  <a:srgbClr val="002060"/>
                </a:solidFill>
              </a:ln>
            </p:spPr>
            <p:txBody>
              <a:bodyPr/>
              <a:lstStyle/>
              <a:p>
                <a:r>
                  <a:rPr lang="fr-FR">
                    <a:noFill/>
                  </a:rPr>
                  <a:t> </a:t>
                </a:r>
              </a:p>
            </p:txBody>
          </p:sp>
        </mc:Fallback>
      </mc:AlternateContent>
      <p:graphicFrame>
        <p:nvGraphicFramePr>
          <p:cNvPr id="5" name="Tableau 4"/>
          <p:cNvGraphicFramePr>
            <a:graphicFrameLocks noGrp="1"/>
          </p:cNvGraphicFramePr>
          <p:nvPr/>
        </p:nvGraphicFramePr>
        <p:xfrm>
          <a:off x="838199" y="2715347"/>
          <a:ext cx="7510273" cy="1667405"/>
        </p:xfrm>
        <a:graphic>
          <a:graphicData uri="http://schemas.openxmlformats.org/drawingml/2006/table">
            <a:tbl>
              <a:tblPr firstRow="1" firstCol="1" bandRow="1">
                <a:tableStyleId>{21E4AEA4-8DFA-4A89-87EB-49C32662AFE0}</a:tableStyleId>
              </a:tblPr>
              <a:tblGrid>
                <a:gridCol w="1091185">
                  <a:extLst>
                    <a:ext uri="{9D8B030D-6E8A-4147-A177-3AD203B41FA5}">
                      <a16:colId xmlns:a16="http://schemas.microsoft.com/office/drawing/2014/main" val="20000"/>
                    </a:ext>
                  </a:extLst>
                </a:gridCol>
                <a:gridCol w="2898648">
                  <a:extLst>
                    <a:ext uri="{9D8B030D-6E8A-4147-A177-3AD203B41FA5}">
                      <a16:colId xmlns:a16="http://schemas.microsoft.com/office/drawing/2014/main" val="20001"/>
                    </a:ext>
                  </a:extLst>
                </a:gridCol>
                <a:gridCol w="3520440">
                  <a:extLst>
                    <a:ext uri="{9D8B030D-6E8A-4147-A177-3AD203B41FA5}">
                      <a16:colId xmlns:a16="http://schemas.microsoft.com/office/drawing/2014/main" val="20002"/>
                    </a:ext>
                  </a:extLst>
                </a:gridCol>
              </a:tblGrid>
              <a:tr h="583008">
                <a:tc>
                  <a:txBody>
                    <a:bodyPr/>
                    <a:lstStyle/>
                    <a:p>
                      <a:pPr>
                        <a:lnSpc>
                          <a:spcPct val="107000"/>
                        </a:lnSpc>
                        <a:spcAft>
                          <a:spcPts val="0"/>
                        </a:spcAft>
                      </a:pPr>
                      <a:r>
                        <a:rPr lang="fr-FR" sz="2000" dirty="0">
                          <a:effectLst/>
                        </a:rPr>
                        <a:t> </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fr-FR" sz="2000">
                          <a:effectLst/>
                        </a:rPr>
                        <a:t>Sous abri</a:t>
                      </a:r>
                      <a:endParaRPr lang="fr-F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fr-FR" sz="2000" dirty="0">
                          <a:effectLst/>
                        </a:rPr>
                        <a:t>Plein champ</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084397">
                <a:tc>
                  <a:txBody>
                    <a:bodyPr/>
                    <a:lstStyle/>
                    <a:p>
                      <a:pPr algn="ctr">
                        <a:lnSpc>
                          <a:spcPct val="107000"/>
                        </a:lnSpc>
                        <a:spcAft>
                          <a:spcPts val="0"/>
                        </a:spcAft>
                      </a:pPr>
                      <a:r>
                        <a:rPr lang="fr-FR" sz="2000">
                          <a:effectLst/>
                        </a:rPr>
                        <a:t>Maillage (m²)</a:t>
                      </a:r>
                      <a:endParaRPr lang="fr-F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fr-FR" sz="2000">
                          <a:effectLst/>
                        </a:rPr>
                        <a:t>largeur de la serre</a:t>
                      </a:r>
                    </a:p>
                    <a:p>
                      <a:pPr>
                        <a:lnSpc>
                          <a:spcPct val="107000"/>
                        </a:lnSpc>
                        <a:spcAft>
                          <a:spcPts val="0"/>
                        </a:spcAft>
                      </a:pPr>
                      <a:r>
                        <a:rPr lang="fr-FR" sz="2000">
                          <a:effectLst/>
                        </a:rPr>
                        <a:t>x écartement entre asperseurs</a:t>
                      </a:r>
                      <a:endParaRPr lang="fr-FR"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fr-FR" sz="2000" dirty="0">
                          <a:effectLst/>
                        </a:rPr>
                        <a:t>largeur entre 2 lignes d’asperseurs x écartement entre asperseurs</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bl>
          </a:graphicData>
        </a:graphic>
      </p:graphicFrame>
      <p:pic>
        <p:nvPicPr>
          <p:cNvPr id="12" name="Image 11"/>
          <p:cNvPicPr/>
          <p:nvPr/>
        </p:nvPicPr>
        <p:blipFill rotWithShape="1">
          <a:blip r:embed="rId6" cstate="print">
            <a:extLst>
              <a:ext uri="{28A0092B-C50C-407E-A947-70E740481C1C}">
                <a14:useLocalDpi xmlns:a14="http://schemas.microsoft.com/office/drawing/2010/main" val="0"/>
              </a:ext>
            </a:extLst>
          </a:blip>
          <a:srcRect l="19335" t="49531" r="23537" b="3824"/>
          <a:stretch/>
        </p:blipFill>
        <p:spPr bwMode="auto">
          <a:xfrm>
            <a:off x="8558785" y="2450606"/>
            <a:ext cx="3394488" cy="215796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65325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t>Zones de confort en fonction du type de sol</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8" name="ZoneTexte 7"/>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9" name="ZoneTexte 8"/>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graphicFrame>
        <p:nvGraphicFramePr>
          <p:cNvPr id="5" name="Tableau 4"/>
          <p:cNvGraphicFramePr>
            <a:graphicFrameLocks noGrp="1"/>
          </p:cNvGraphicFramePr>
          <p:nvPr>
            <p:extLst>
              <p:ext uri="{D42A27DB-BD31-4B8C-83A1-F6EECF244321}">
                <p14:modId xmlns:p14="http://schemas.microsoft.com/office/powerpoint/2010/main" val="662315750"/>
              </p:ext>
            </p:extLst>
          </p:nvPr>
        </p:nvGraphicFramePr>
        <p:xfrm>
          <a:off x="1715148" y="1896629"/>
          <a:ext cx="8444852" cy="2515713"/>
        </p:xfrm>
        <a:graphic>
          <a:graphicData uri="http://schemas.openxmlformats.org/drawingml/2006/table">
            <a:tbl>
              <a:tblPr firstRow="1" firstCol="1" bandRow="1">
                <a:tableStyleId>{21E4AEA4-8DFA-4A89-87EB-49C32662AFE0}</a:tableStyleId>
              </a:tblPr>
              <a:tblGrid>
                <a:gridCol w="1869881">
                  <a:extLst>
                    <a:ext uri="{9D8B030D-6E8A-4147-A177-3AD203B41FA5}">
                      <a16:colId xmlns:a16="http://schemas.microsoft.com/office/drawing/2014/main" val="20000"/>
                    </a:ext>
                  </a:extLst>
                </a:gridCol>
                <a:gridCol w="2616447">
                  <a:extLst>
                    <a:ext uri="{9D8B030D-6E8A-4147-A177-3AD203B41FA5}">
                      <a16:colId xmlns:a16="http://schemas.microsoft.com/office/drawing/2014/main" val="20001"/>
                    </a:ext>
                  </a:extLst>
                </a:gridCol>
                <a:gridCol w="3958524">
                  <a:extLst>
                    <a:ext uri="{9D8B030D-6E8A-4147-A177-3AD203B41FA5}">
                      <a16:colId xmlns:a16="http://schemas.microsoft.com/office/drawing/2014/main" val="20002"/>
                    </a:ext>
                  </a:extLst>
                </a:gridCol>
              </a:tblGrid>
              <a:tr h="1212171">
                <a:tc>
                  <a:txBody>
                    <a:bodyPr/>
                    <a:lstStyle/>
                    <a:p>
                      <a:pPr>
                        <a:lnSpc>
                          <a:spcPct val="107000"/>
                        </a:lnSpc>
                        <a:spcAft>
                          <a:spcPts val="0"/>
                        </a:spcAft>
                      </a:pPr>
                      <a:r>
                        <a:rPr lang="fr-FR" sz="2000" dirty="0">
                          <a:effectLst/>
                        </a:rPr>
                        <a:t> Types de sols</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fr-FR" sz="2000" dirty="0">
                          <a:effectLst/>
                        </a:rPr>
                        <a:t>Capacité au Champ</a:t>
                      </a:r>
                    </a:p>
                    <a:p>
                      <a:pPr algn="ctr">
                        <a:lnSpc>
                          <a:spcPct val="107000"/>
                        </a:lnSpc>
                        <a:spcAft>
                          <a:spcPts val="0"/>
                        </a:spcAft>
                      </a:pP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2000" dirty="0" err="1">
                          <a:effectLst/>
                          <a:latin typeface="Calibri" panose="020F0502020204030204" pitchFamily="34" charset="0"/>
                          <a:ea typeface="Calibri" panose="020F0502020204030204" pitchFamily="34" charset="0"/>
                          <a:cs typeface="Times New Roman" panose="02020603050405020304" pitchFamily="18" charset="0"/>
                        </a:rPr>
                        <a:t>cbar</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fr-FR" sz="2000" dirty="0">
                          <a:effectLst/>
                        </a:rPr>
                        <a:t>Point de flétrissement</a:t>
                      </a:r>
                    </a:p>
                    <a:p>
                      <a:pP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Limite de RFU</a:t>
                      </a:r>
                    </a:p>
                    <a:p>
                      <a:pPr algn="ctr">
                        <a:lnSpc>
                          <a:spcPct val="107000"/>
                        </a:lnSpc>
                        <a:spcAft>
                          <a:spcPts val="0"/>
                        </a:spcAft>
                      </a:pPr>
                      <a:r>
                        <a:rPr lang="fr-FR" sz="2000" dirty="0" err="1">
                          <a:effectLst/>
                          <a:latin typeface="Calibri" panose="020F0502020204030204" pitchFamily="34" charset="0"/>
                          <a:ea typeface="Calibri" panose="020F0502020204030204" pitchFamily="34" charset="0"/>
                          <a:cs typeface="Times New Roman" panose="02020603050405020304" pitchFamily="18" charset="0"/>
                        </a:rPr>
                        <a:t>cbar</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454554">
                <a:tc>
                  <a:txBody>
                    <a:bodyPr/>
                    <a:lstStyle/>
                    <a:p>
                      <a:pPr algn="ctr">
                        <a:lnSpc>
                          <a:spcPct val="107000"/>
                        </a:lnSpc>
                        <a:spcAft>
                          <a:spcPts val="0"/>
                        </a:spcAft>
                      </a:pPr>
                      <a:r>
                        <a:rPr lang="fr-FR" sz="2000" dirty="0">
                          <a:effectLst/>
                        </a:rPr>
                        <a:t>Sableux</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fr-FR" sz="2000" dirty="0">
                          <a:effectLst/>
                        </a:rPr>
                        <a:t>10</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fr-FR" sz="2000" dirty="0">
                          <a:effectLst/>
                        </a:rPr>
                        <a:t>40</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94434">
                <a:tc>
                  <a:txBody>
                    <a:bodyPr/>
                    <a:lstStyle/>
                    <a:p>
                      <a:pPr algn="ct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Limoneux</a:t>
                      </a:r>
                    </a:p>
                  </a:txBody>
                  <a:tcPr marL="68580" marR="68580" marT="0" marB="0"/>
                </a:tc>
                <a:tc>
                  <a:txBody>
                    <a:bodyPr/>
                    <a:lstStyle/>
                    <a:p>
                      <a:pPr algn="ct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15</a:t>
                      </a:r>
                    </a:p>
                  </a:txBody>
                  <a:tcPr marL="68580" marR="68580" marT="0" marB="0"/>
                </a:tc>
                <a:tc>
                  <a:txBody>
                    <a:bodyPr/>
                    <a:lstStyle/>
                    <a:p>
                      <a:pPr algn="ct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70 / 75</a:t>
                      </a:r>
                    </a:p>
                  </a:txBody>
                  <a:tcPr marL="68580" marR="68580" marT="0" marB="0"/>
                </a:tc>
                <a:extLst>
                  <a:ext uri="{0D108BD9-81ED-4DB2-BD59-A6C34878D82A}">
                    <a16:rowId xmlns:a16="http://schemas.microsoft.com/office/drawing/2014/main" val="3960001296"/>
                  </a:ext>
                </a:extLst>
              </a:tr>
              <a:tr h="454554">
                <a:tc>
                  <a:txBody>
                    <a:bodyPr/>
                    <a:lstStyle/>
                    <a:p>
                      <a:pPr algn="ct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Argileux</a:t>
                      </a:r>
                    </a:p>
                  </a:txBody>
                  <a:tcPr marL="68580" marR="68580" marT="0" marB="0"/>
                </a:tc>
                <a:tc>
                  <a:txBody>
                    <a:bodyPr/>
                    <a:lstStyle/>
                    <a:p>
                      <a:pPr algn="ct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25</a:t>
                      </a:r>
                    </a:p>
                  </a:txBody>
                  <a:tcPr marL="68580" marR="68580" marT="0" marB="0"/>
                </a:tc>
                <a:tc>
                  <a:txBody>
                    <a:bodyPr/>
                    <a:lstStyle/>
                    <a:p>
                      <a:pPr algn="ctr">
                        <a:lnSpc>
                          <a:spcPct val="107000"/>
                        </a:lnSpc>
                        <a:spcAft>
                          <a:spcPts val="0"/>
                        </a:spcAft>
                      </a:pPr>
                      <a:r>
                        <a:rPr lang="fr-FR" sz="2000" dirty="0">
                          <a:effectLst/>
                          <a:latin typeface="Calibri" panose="020F0502020204030204" pitchFamily="34" charset="0"/>
                          <a:ea typeface="Calibri" panose="020F0502020204030204" pitchFamily="34" charset="0"/>
                          <a:cs typeface="Times New Roman" panose="02020603050405020304" pitchFamily="18" charset="0"/>
                        </a:rPr>
                        <a:t>100</a:t>
                      </a:r>
                    </a:p>
                  </a:txBody>
                  <a:tcPr marL="68580" marR="68580" marT="0" marB="0"/>
                </a:tc>
                <a:extLst>
                  <a:ext uri="{0D108BD9-81ED-4DB2-BD59-A6C34878D82A}">
                    <a16:rowId xmlns:a16="http://schemas.microsoft.com/office/drawing/2014/main" val="866347474"/>
                  </a:ext>
                </a:extLst>
              </a:tr>
            </a:tbl>
          </a:graphicData>
        </a:graphic>
      </p:graphicFrame>
    </p:spTree>
    <p:extLst>
      <p:ext uri="{BB962C8B-B14F-4D97-AF65-F5344CB8AC3E}">
        <p14:creationId xmlns:p14="http://schemas.microsoft.com/office/powerpoint/2010/main" val="1851326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10" name="Image 9">
            <a:extLst>
              <a:ext uri="{FF2B5EF4-FFF2-40B4-BE49-F238E27FC236}">
                <a16:creationId xmlns:a16="http://schemas.microsoft.com/office/drawing/2014/main" id="{48539883-75EB-4FC4-9DBB-4A366C922619}"/>
              </a:ext>
            </a:extLst>
          </p:cNvPr>
          <p:cNvPicPr>
            <a:picLocks noChangeAspect="1"/>
          </p:cNvPicPr>
          <p:nvPr/>
        </p:nvPicPr>
        <p:blipFill>
          <a:blip r:embed="rId4"/>
          <a:stretch>
            <a:fillRect/>
          </a:stretch>
        </p:blipFill>
        <p:spPr>
          <a:xfrm>
            <a:off x="2691164" y="1335180"/>
            <a:ext cx="6470278" cy="4923305"/>
          </a:xfrm>
          <a:prstGeom prst="rect">
            <a:avLst/>
          </a:prstGeom>
        </p:spPr>
      </p:pic>
      <p:sp>
        <p:nvSpPr>
          <p:cNvPr id="11" name="ZoneTexte 10">
            <a:extLst>
              <a:ext uri="{FF2B5EF4-FFF2-40B4-BE49-F238E27FC236}">
                <a16:creationId xmlns:a16="http://schemas.microsoft.com/office/drawing/2014/main" id="{36F72ADC-D445-438A-B371-CAD6C7601FC6}"/>
              </a:ext>
            </a:extLst>
          </p:cNvPr>
          <p:cNvSpPr txBox="1"/>
          <p:nvPr/>
        </p:nvSpPr>
        <p:spPr>
          <a:xfrm>
            <a:off x="2267622" y="2871833"/>
            <a:ext cx="1456638" cy="461665"/>
          </a:xfrm>
          <a:prstGeom prst="rect">
            <a:avLst/>
          </a:prstGeom>
          <a:solidFill>
            <a:schemeClr val="accent5">
              <a:lumMod val="40000"/>
              <a:lumOff val="60000"/>
            </a:schemeClr>
          </a:solidFill>
          <a:effectLst>
            <a:softEdge rad="50800"/>
          </a:effectLst>
          <a:scene3d>
            <a:camera prst="orthographicFront"/>
            <a:lightRig rig="threePt" dir="t"/>
          </a:scene3d>
          <a:sp3d/>
        </p:spPr>
        <p:txBody>
          <a:bodyPr wrap="square" rtlCol="0">
            <a:spAutoFit/>
          </a:bodyPr>
          <a:lstStyle/>
          <a:p>
            <a:pPr>
              <a:spcBef>
                <a:spcPts val="600"/>
              </a:spcBef>
              <a:buClr>
                <a:srgbClr val="008000"/>
              </a:buClr>
            </a:pPr>
            <a:r>
              <a:rPr lang="fr-FR" sz="2400" dirty="0">
                <a:solidFill>
                  <a:srgbClr val="00B050"/>
                </a:solidFill>
              </a:rPr>
              <a:t>Tomates</a:t>
            </a:r>
          </a:p>
        </p:txBody>
      </p:sp>
      <p:cxnSp>
        <p:nvCxnSpPr>
          <p:cNvPr id="12" name="Connecteur droit avec flèche 11">
            <a:extLst>
              <a:ext uri="{FF2B5EF4-FFF2-40B4-BE49-F238E27FC236}">
                <a16:creationId xmlns:a16="http://schemas.microsoft.com/office/drawing/2014/main" id="{B445F1F0-222D-4EFC-B8A3-396A43EC6151}"/>
              </a:ext>
            </a:extLst>
          </p:cNvPr>
          <p:cNvCxnSpPr/>
          <p:nvPr/>
        </p:nvCxnSpPr>
        <p:spPr bwMode="auto">
          <a:xfrm>
            <a:off x="3791804" y="3148824"/>
            <a:ext cx="2069561" cy="0"/>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10538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19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435429" y="1476000"/>
            <a:ext cx="10080171"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Description</a:t>
            </a:r>
            <a:r>
              <a:rPr lang="fr-FR" sz="20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Sol argilo-limoneux, grosse poche d'argile à environ 50/60 cm de profondeur</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Serre : 9.3 m x 40 m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Tomates Paola greffées 2 têtes en mono-rang sur 4 planches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spcAft>
                <a:spcPts val="0"/>
              </a:spcAft>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1</a:t>
            </a:r>
            <a:r>
              <a:rPr lang="fr-FR" sz="2000" kern="0" baseline="30000" dirty="0">
                <a:latin typeface="Calibri" panose="020F0502020204030204" pitchFamily="34" charset="0"/>
                <a:ea typeface="Calibri" panose="020F0502020204030204" pitchFamily="34" charset="0"/>
                <a:cs typeface="Times New Roman" panose="02020603050405020304" pitchFamily="18" charset="0"/>
              </a:rPr>
              <a:t>ère</a:t>
            </a:r>
            <a:r>
              <a:rPr lang="fr-FR" sz="20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0000"/>
              </a:lnSpc>
              <a:spcBef>
                <a:spcPts val="600"/>
              </a:spcBef>
              <a:buNone/>
            </a:pPr>
            <a:endParaRPr lang="fr-FR" sz="2000" i="1" dirty="0"/>
          </a:p>
        </p:txBody>
      </p:sp>
      <p:pic>
        <p:nvPicPr>
          <p:cNvPr id="8" name="Image 7" descr="Une image contenant extérieur, plante, arbre, jardin&#10;&#10;Description générée automatiquement">
            <a:extLst>
              <a:ext uri="{FF2B5EF4-FFF2-40B4-BE49-F238E27FC236}">
                <a16:creationId xmlns:a16="http://schemas.microsoft.com/office/drawing/2014/main" id="{809F0B5B-EBA5-447F-8243-7A64394A24E1}"/>
              </a:ext>
            </a:extLst>
          </p:cNvPr>
          <p:cNvPicPr>
            <a:picLocks noChangeAspect="1"/>
          </p:cNvPicPr>
          <p:nvPr/>
        </p:nvPicPr>
        <p:blipFill>
          <a:blip r:embed="rId4"/>
          <a:stretch>
            <a:fillRect/>
          </a:stretch>
        </p:blipFill>
        <p:spPr>
          <a:xfrm>
            <a:off x="7284118" y="2432304"/>
            <a:ext cx="3609626" cy="3113768"/>
          </a:xfrm>
          <a:prstGeom prst="rect">
            <a:avLst/>
          </a:prstGeom>
          <a:effectLst>
            <a:softEdge rad="38100"/>
          </a:effectLst>
        </p:spPr>
      </p:pic>
    </p:spTree>
    <p:extLst>
      <p:ext uri="{BB962C8B-B14F-4D97-AF65-F5344CB8AC3E}">
        <p14:creationId xmlns:p14="http://schemas.microsoft.com/office/powerpoint/2010/main" val="2354555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spcAft>
                <a:spcPts val="0"/>
              </a:spcAft>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2000" b="1"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Équipement par planche de tomates : 4 gaines T-TAPE, goutteurs 20 cm (Q=1L/h)</a:t>
            </a: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16 gaines dans les planches </a:t>
            </a:r>
          </a:p>
          <a:p>
            <a:pPr marL="0" indent="0">
              <a:lnSpc>
                <a:spcPct val="110000"/>
              </a:lnSpc>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allées entre planches équipées avec 1 gaine </a:t>
            </a:r>
            <a:r>
              <a:rPr lang="fr-FR" sz="2000" kern="0" dirty="0">
                <a:latin typeface="Calibri" panose="020F0502020204030204" pitchFamily="34" charset="0"/>
                <a:ea typeface="Calibri" panose="020F0502020204030204" pitchFamily="34" charset="0"/>
                <a:cs typeface="Times New Roman" panose="02020603050405020304" pitchFamily="18" charset="0"/>
              </a:rPr>
              <a:t>T-TAPE, goutteurs 20cm (Q=1L/h)</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gaines dans les allées (remonte le taux d’humidité dans la serre)</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12 goutteurs/plant environ</a:t>
            </a:r>
          </a:p>
          <a:p>
            <a:pPr>
              <a:lnSpc>
                <a:spcPct val="110000"/>
              </a:lnSpc>
              <a:spcBef>
                <a:spcPts val="600"/>
              </a:spcBef>
            </a:pPr>
            <a:endParaRPr lang="fr-FR" sz="2000" i="1" dirty="0"/>
          </a:p>
        </p:txBody>
      </p:sp>
    </p:spTree>
    <p:extLst>
      <p:ext uri="{BB962C8B-B14F-4D97-AF65-F5344CB8AC3E}">
        <p14:creationId xmlns:p14="http://schemas.microsoft.com/office/powerpoint/2010/main" val="1080163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3"/>
          <a:srcRect l="9750" t="45867" r="20875" b="16666"/>
          <a:stretch/>
        </p:blipFill>
        <p:spPr>
          <a:xfrm>
            <a:off x="676656" y="3675888"/>
            <a:ext cx="8997696" cy="2733354"/>
          </a:xfrm>
          <a:prstGeom prst="rect">
            <a:avLst/>
          </a:prstGeom>
        </p:spPr>
      </p:pic>
      <p:sp>
        <p:nvSpPr>
          <p:cNvPr id="2" name="Titre 1"/>
          <p:cNvSpPr>
            <a:spLocks noGrp="1"/>
          </p:cNvSpPr>
          <p:nvPr>
            <p:ph type="title"/>
          </p:nvPr>
        </p:nvSpPr>
        <p:spPr/>
        <p:txBody>
          <a:bodyPr>
            <a:normAutofit/>
          </a:bodyPr>
          <a:lstStyle/>
          <a:p>
            <a:r>
              <a:rPr lang="fr-FR" altLang="fr-FR" dirty="0"/>
              <a:t>Suivi irrigation : tomates SA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21</a:t>
            </a:fld>
            <a:endParaRPr lang="fr-FR"/>
          </a:p>
        </p:txBody>
      </p:sp>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5" name="Image 4"/>
          <p:cNvPicPr>
            <a:picLocks noChangeAspect="1"/>
          </p:cNvPicPr>
          <p:nvPr/>
        </p:nvPicPr>
        <p:blipFill rotWithShape="1">
          <a:blip r:embed="rId5"/>
          <a:srcRect l="10275" t="39200" r="20875" b="25200"/>
          <a:stretch/>
        </p:blipFill>
        <p:spPr>
          <a:xfrm>
            <a:off x="542042" y="1206846"/>
            <a:ext cx="9068302" cy="2637513"/>
          </a:xfrm>
          <a:prstGeom prst="rect">
            <a:avLst/>
          </a:prstGeom>
        </p:spPr>
      </p:pic>
      <p:sp>
        <p:nvSpPr>
          <p:cNvPr id="9" name="Zone de texte 2"/>
          <p:cNvSpPr txBox="1">
            <a:spLocks noChangeArrowheads="1"/>
          </p:cNvSpPr>
          <p:nvPr/>
        </p:nvSpPr>
        <p:spPr bwMode="auto">
          <a:xfrm>
            <a:off x="542042" y="1206846"/>
            <a:ext cx="934720" cy="299836"/>
          </a:xfrm>
          <a:prstGeom prst="rect">
            <a:avLst/>
          </a:prstGeom>
          <a:solidFill>
            <a:schemeClr val="bg1">
              <a:alpha val="50000"/>
            </a:schemeClr>
          </a:solid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Tensions</a:t>
            </a:r>
          </a:p>
        </p:txBody>
      </p:sp>
      <p:pic>
        <p:nvPicPr>
          <p:cNvPr id="10" name="Image 9"/>
          <p:cNvPicPr>
            <a:picLocks noChangeAspect="1"/>
          </p:cNvPicPr>
          <p:nvPr/>
        </p:nvPicPr>
        <p:blipFill rotWithShape="1">
          <a:blip r:embed="rId6"/>
          <a:srcRect l="79954" t="69847" r="11308" b="24404"/>
          <a:stretch/>
        </p:blipFill>
        <p:spPr>
          <a:xfrm>
            <a:off x="10355860" y="1689528"/>
            <a:ext cx="1514680" cy="508652"/>
          </a:xfrm>
          <a:prstGeom prst="rect">
            <a:avLst/>
          </a:prstGeom>
        </p:spPr>
      </p:pic>
      <p:sp>
        <p:nvSpPr>
          <p:cNvPr id="11" name="Zone de texte 2"/>
          <p:cNvSpPr txBox="1">
            <a:spLocks noChangeArrowheads="1"/>
          </p:cNvSpPr>
          <p:nvPr/>
        </p:nvSpPr>
        <p:spPr bwMode="auto">
          <a:xfrm>
            <a:off x="6851778" y="4016873"/>
            <a:ext cx="2371244" cy="669207"/>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p:spTree>
    <p:extLst>
      <p:ext uri="{BB962C8B-B14F-4D97-AF65-F5344CB8AC3E}">
        <p14:creationId xmlns:p14="http://schemas.microsoft.com/office/powerpoint/2010/main" val="14527709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tomates SA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99680" y="908767"/>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endPar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600"/>
              </a:spcBef>
              <a:buNone/>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Assèchement progressif mais modéré sur le 1</a:t>
            </a:r>
            <a:r>
              <a:rPr lang="fr-FR" sz="2800" kern="0" baseline="30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er</a:t>
            </a: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horizon (25 cm)</a:t>
            </a:r>
          </a:p>
          <a:p>
            <a:pPr marL="0" indent="0">
              <a:lnSpc>
                <a:spcPct val="110000"/>
              </a:lnSpc>
              <a:spcBef>
                <a:spcPts val="600"/>
              </a:spcBef>
              <a:buNone/>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 des tensions dans la zone de confort en profondeur (50 cm)</a:t>
            </a:r>
          </a:p>
          <a:p>
            <a:pPr>
              <a:lnSpc>
                <a:spcPct val="110000"/>
              </a:lnSpc>
              <a:spcBef>
                <a:spcPts val="600"/>
              </a:spcBef>
              <a:buFont typeface="Wingdings" panose="05000000000000000000" pitchFamily="2" charset="2"/>
              <a:buChar char="ð"/>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Sol argilo-limoneux : bonne réserve hydrique </a:t>
            </a:r>
          </a:p>
          <a:p>
            <a:pPr>
              <a:lnSpc>
                <a:spcPct val="110000"/>
              </a:lnSpc>
              <a:spcBef>
                <a:spcPts val="600"/>
              </a:spcBef>
              <a:buFont typeface="Wingdings" panose="05000000000000000000" pitchFamily="2" charset="2"/>
              <a:buChar char="ð"/>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réguliers </a:t>
            </a:r>
          </a:p>
          <a:p>
            <a:pPr marL="0" indent="0">
              <a:lnSpc>
                <a:spcPct val="110000"/>
              </a:lnSpc>
              <a:spcBef>
                <a:spcPts val="600"/>
              </a:spcBef>
              <a:buNone/>
            </a:pPr>
            <a:endPar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600"/>
              </a:spcBef>
              <a:buNone/>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Fin de campagne: tensions élevées  optimisation irrigation</a:t>
            </a: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Tree>
    <p:extLst>
      <p:ext uri="{BB962C8B-B14F-4D97-AF65-F5344CB8AC3E}">
        <p14:creationId xmlns:p14="http://schemas.microsoft.com/office/powerpoint/2010/main" val="3772746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42916" y="4729996"/>
            <a:ext cx="6722618" cy="2140667"/>
          </a:xfrm>
          <a:prstGeom prst="rect">
            <a:avLst/>
          </a:prstGeom>
        </p:spPr>
      </p:pic>
      <p:pic>
        <p:nvPicPr>
          <p:cNvPr id="9" name="Image 8"/>
          <p:cNvPicPr>
            <a:picLocks noChangeAspect="1"/>
          </p:cNvPicPr>
          <p:nvPr/>
        </p:nvPicPr>
        <p:blipFill rotWithShape="1">
          <a:blip r:embed="rId3"/>
          <a:srcRect l="10714" t="52064" r="21071" b="15428"/>
          <a:stretch/>
        </p:blipFill>
        <p:spPr>
          <a:xfrm>
            <a:off x="0" y="2368612"/>
            <a:ext cx="7782687" cy="2086250"/>
          </a:xfrm>
          <a:prstGeom prst="rect">
            <a:avLst/>
          </a:prstGeom>
        </p:spPr>
      </p:pic>
      <p:pic>
        <p:nvPicPr>
          <p:cNvPr id="8" name="Image 7"/>
          <p:cNvPicPr>
            <a:picLocks noChangeAspect="1"/>
          </p:cNvPicPr>
          <p:nvPr/>
        </p:nvPicPr>
        <p:blipFill rotWithShape="1">
          <a:blip r:embed="rId4"/>
          <a:srcRect l="10071" t="43809" r="21071" b="21524"/>
          <a:stretch/>
        </p:blipFill>
        <p:spPr>
          <a:xfrm>
            <a:off x="0" y="113038"/>
            <a:ext cx="7782687" cy="2204019"/>
          </a:xfrm>
          <a:prstGeom prst="rect">
            <a:avLst/>
          </a:prstGeom>
        </p:spPr>
      </p:pic>
      <p:sp>
        <p:nvSpPr>
          <p:cNvPr id="10" name="ZoneTexte 9"/>
          <p:cNvSpPr txBox="1"/>
          <p:nvPr/>
        </p:nvSpPr>
        <p:spPr>
          <a:xfrm>
            <a:off x="11890507" y="6616747"/>
            <a:ext cx="226085" cy="253916"/>
          </a:xfrm>
          <a:prstGeom prst="rect">
            <a:avLst/>
          </a:prstGeom>
          <a:noFill/>
        </p:spPr>
        <p:txBody>
          <a:bodyPr wrap="square" rtlCol="0">
            <a:spAutoFit/>
          </a:bodyPr>
          <a:lstStyle/>
          <a:p>
            <a:r>
              <a:rPr lang="fr-FR" sz="1050" dirty="0"/>
              <a:t>3</a:t>
            </a:r>
          </a:p>
        </p:txBody>
      </p:sp>
      <p:sp>
        <p:nvSpPr>
          <p:cNvPr id="65" name="Zone de texte 2"/>
          <p:cNvSpPr txBox="1">
            <a:spLocks noChangeArrowheads="1"/>
          </p:cNvSpPr>
          <p:nvPr/>
        </p:nvSpPr>
        <p:spPr bwMode="auto">
          <a:xfrm>
            <a:off x="0" y="2475149"/>
            <a:ext cx="2915116" cy="407690"/>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mc:AlternateContent xmlns:mc="http://schemas.openxmlformats.org/markup-compatibility/2006" xmlns:a14="http://schemas.microsoft.com/office/drawing/2010/main">
        <mc:Choice Requires="a14">
          <p:sp>
            <p:nvSpPr>
              <p:cNvPr id="79" name="Zone de texte 2"/>
              <p:cNvSpPr txBox="1">
                <a:spLocks noChangeArrowheads="1"/>
              </p:cNvSpPr>
              <p:nvPr/>
            </p:nvSpPr>
            <p:spPr bwMode="auto">
              <a:xfrm>
                <a:off x="7782687" y="16735"/>
                <a:ext cx="4336905" cy="6761569"/>
              </a:xfrm>
              <a:prstGeom prst="rect">
                <a:avLst/>
              </a:prstGeom>
              <a:solidFill>
                <a:schemeClr val="tx2">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10000"/>
                  </a:lnSpc>
                  <a:spcAft>
                    <a:spcPts val="0"/>
                  </a:spcAft>
                </a:pPr>
                <a:r>
                  <a:rPr lang="fr-FR" sz="1200" b="1" kern="0" dirty="0">
                    <a:latin typeface="Calibri" panose="020F0502020204030204" pitchFamily="34" charset="0"/>
                    <a:ea typeface="Calibri" panose="020F0502020204030204" pitchFamily="34" charset="0"/>
                    <a:cs typeface="Times New Roman" panose="02020603050405020304" pitchFamily="18" charset="0"/>
                  </a:rPr>
                  <a:t>GAEC du Prat Gros - Aude-Lise et Armand</a:t>
                </a:r>
              </a:p>
              <a:p>
                <a:pPr algn="ctr">
                  <a:lnSpc>
                    <a:spcPct val="110000"/>
                  </a:lnSpc>
                  <a:spcAft>
                    <a:spcPts val="0"/>
                  </a:spcAft>
                </a:pPr>
                <a:r>
                  <a:rPr lang="fr-FR" sz="1200" b="1" kern="0" dirty="0">
                    <a:latin typeface="Calibri" panose="020F0502020204030204" pitchFamily="34" charset="0"/>
                    <a:ea typeface="Calibri" panose="020F0502020204030204" pitchFamily="34" charset="0"/>
                    <a:cs typeface="Times New Roman" panose="02020603050405020304" pitchFamily="18" charset="0"/>
                  </a:rPr>
                  <a:t>St Felix de Rieutord</a:t>
                </a:r>
                <a:endParaRPr lang="fr-FR" sz="12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Sol argilo-limoneux, grosse poche d'argile à environ 50/60 cm prof</a:t>
                </a:r>
              </a:p>
              <a:p>
                <a:pPr>
                  <a:lnSpc>
                    <a:spcPct val="110000"/>
                  </a:lnSpc>
                  <a:spcBef>
                    <a:spcPts val="600"/>
                  </a:spcBef>
                  <a:spcAft>
                    <a:spcPts val="0"/>
                  </a:spcAft>
                </a:pPr>
                <a:r>
                  <a:rPr lang="fr-FR" sz="1200" kern="0" dirty="0">
                    <a:latin typeface="Calibri" panose="020F0502020204030204" pitchFamily="34" charset="0"/>
                    <a:ea typeface="Calibri" panose="020F0502020204030204" pitchFamily="34" charset="0"/>
                    <a:cs typeface="Times New Roman" panose="02020603050405020304" pitchFamily="18" charset="0"/>
                  </a:rPr>
                  <a:t>1</a:t>
                </a:r>
                <a:r>
                  <a:rPr lang="fr-FR" sz="1200" kern="0" baseline="30000" dirty="0">
                    <a:latin typeface="Calibri" panose="020F0502020204030204" pitchFamily="34" charset="0"/>
                    <a:ea typeface="Calibri" panose="020F0502020204030204" pitchFamily="34" charset="0"/>
                    <a:cs typeface="Times New Roman" panose="02020603050405020304" pitchFamily="18" charset="0"/>
                  </a:rPr>
                  <a:t>ère</a:t>
                </a:r>
                <a:r>
                  <a:rPr lang="fr-FR" sz="12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spcAft>
                    <a:spcPts val="0"/>
                  </a:spcAft>
                </a:pPr>
                <a:r>
                  <a:rPr lang="fr-FR" sz="1200" kern="0" dirty="0">
                    <a:latin typeface="Calibri" panose="020F0502020204030204" pitchFamily="34" charset="0"/>
                    <a:ea typeface="Calibri" panose="020F0502020204030204" pitchFamily="34" charset="0"/>
                    <a:cs typeface="Times New Roman" panose="02020603050405020304" pitchFamily="18" charset="0"/>
                  </a:rPr>
                  <a:t>Tomates Paola greffés 2 têtes en mono-rang</a:t>
                </a:r>
              </a:p>
              <a:p>
                <a:pPr>
                  <a:lnSpc>
                    <a:spcPct val="110000"/>
                  </a:lnSpc>
                  <a:spcAft>
                    <a:spcPts val="0"/>
                  </a:spcAft>
                </a:pPr>
                <a:r>
                  <a:rPr lang="fr-FR" sz="1200" u="sng" kern="0" dirty="0">
                    <a:latin typeface="Calibri" panose="020F0502020204030204" pitchFamily="34" charset="0"/>
                    <a:ea typeface="Calibri" panose="020F0502020204030204" pitchFamily="34" charset="0"/>
                    <a:cs typeface="Times New Roman" panose="02020603050405020304" pitchFamily="18" charset="0"/>
                  </a:rPr>
                  <a:t>Serre</a:t>
                </a:r>
                <a:r>
                  <a:rPr lang="fr-FR" sz="1200" kern="0" dirty="0">
                    <a:latin typeface="Calibri" panose="020F0502020204030204" pitchFamily="34" charset="0"/>
                    <a:ea typeface="Calibri" panose="020F0502020204030204" pitchFamily="34" charset="0"/>
                    <a:cs typeface="Times New Roman" panose="02020603050405020304" pitchFamily="18" charset="0"/>
                  </a:rPr>
                  <a:t>: 9.3 m x 40 m </a:t>
                </a:r>
              </a:p>
              <a:p>
                <a:pPr>
                  <a:lnSpc>
                    <a:spcPct val="110000"/>
                  </a:lnSpc>
                  <a:spcBef>
                    <a:spcPts val="600"/>
                  </a:spcBef>
                  <a:spcAft>
                    <a:spcPts val="0"/>
                  </a:spcAft>
                </a:pPr>
                <a:r>
                  <a:rPr lang="fr-FR" sz="1200"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12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4 planches de tomates avec 4 gaines T-TAPE 20cm 1L/h </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16 gaines dans les planches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allées avec 1 gaine </a:t>
                </a:r>
                <a:r>
                  <a:rPr lang="fr-FR" sz="1200" kern="0" dirty="0">
                    <a:latin typeface="Calibri" panose="020F0502020204030204" pitchFamily="34" charset="0"/>
                    <a:ea typeface="Calibri" panose="020F0502020204030204" pitchFamily="34" charset="0"/>
                    <a:cs typeface="Times New Roman" panose="02020603050405020304" pitchFamily="18" charset="0"/>
                  </a:rPr>
                  <a:t>T-TAPE 20cm 1L/h</a:t>
                </a:r>
                <a:endPar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4 gaines dans les allées</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12 goutteurs/plant environ</a:t>
                </a:r>
              </a:p>
              <a:p>
                <a:pPr>
                  <a:lnSpc>
                    <a:spcPct val="110000"/>
                  </a:lnSpc>
                  <a:spcBef>
                    <a:spcPts val="6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L/plant</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tous les 4 jours dans les planches : 40 min environ</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apports tous les 4 jours dans les allées : 40 min environ</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décalage de 2 jours entre apports dans les planches et les allées</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Planches = 6.5 L/plant/apport</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Allées = 1.5 L /plant/apport</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2 L/plant/jour environ </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(avec cumul apports planches + allées en décalé sur 8 jours)</a:t>
                </a:r>
              </a:p>
              <a:p>
                <a:pPr>
                  <a:lnSpc>
                    <a:spcPct val="110000"/>
                  </a:lnSpc>
                  <a:spcBef>
                    <a:spcPts val="6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mm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Avec le maillage de l’installation sur l’ensemble de la serre (écartement moyen entre gaines x écartement entre goutteurs) et le débit de 1 L/h, on a:</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planches = 17 mm/h</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allées = 1.2 mm/h</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12 mm/apport </a:t>
                </a: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(40 min)</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24 mm / 8 jours</a:t>
                </a:r>
                <a:endPar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400"/>
                  </a:spcBef>
                </a:pPr>
                <a:r>
                  <a:rPr lang="fr-FR" sz="1000" b="1" i="1" u="sng" dirty="0"/>
                  <a:t>Rappel</a:t>
                </a:r>
                <a:r>
                  <a:rPr lang="fr-FR" sz="1000" b="1" i="1" dirty="0"/>
                  <a:t>: </a:t>
                </a:r>
                <a14:m>
                  <m:oMath xmlns:m="http://schemas.openxmlformats.org/officeDocument/2006/math">
                    <m:r>
                      <m:rPr>
                        <m:nor/>
                      </m:rPr>
                      <a:rPr lang="fr-FR" sz="1000" b="1" i="1"/>
                      <m:t>pluviom</m:t>
                    </m:r>
                    <m:r>
                      <m:rPr>
                        <m:nor/>
                      </m:rPr>
                      <a:rPr lang="fr-FR" sz="1000" b="1" i="1"/>
                      <m:t>é</m:t>
                    </m:r>
                    <m:r>
                      <m:rPr>
                        <m:nor/>
                      </m:rPr>
                      <a:rPr lang="fr-FR" sz="1000" b="1" i="1"/>
                      <m:t>trie</m:t>
                    </m:r>
                    <m:r>
                      <m:rPr>
                        <m:nor/>
                      </m:rPr>
                      <a:rPr lang="fr-FR" sz="1000" b="1" i="1"/>
                      <m:t> </m:t>
                    </m:r>
                    <m:r>
                      <m:rPr>
                        <m:nor/>
                      </m:rPr>
                      <a:rPr lang="fr-FR" sz="1000" b="1" i="1"/>
                      <m:t>horaire</m:t>
                    </m:r>
                    <m:r>
                      <m:rPr>
                        <m:nor/>
                      </m:rPr>
                      <a:rPr lang="fr-FR" sz="1000" b="1" i="1"/>
                      <m:t> </m:t>
                    </m:r>
                    <m:d>
                      <m:dPr>
                        <m:ctrlPr>
                          <a:rPr lang="fr-FR" sz="1000" b="1" i="1">
                            <a:latin typeface="Cambria Math" panose="02040503050406030204" pitchFamily="18" charset="0"/>
                          </a:rPr>
                        </m:ctrlPr>
                      </m:dPr>
                      <m:e>
                        <m:r>
                          <m:rPr>
                            <m:nor/>
                          </m:rPr>
                          <a:rPr lang="fr-FR" sz="1000" b="1" i="1"/>
                          <m:t>mm</m:t>
                        </m:r>
                        <m:r>
                          <m:rPr>
                            <m:nor/>
                          </m:rPr>
                          <a:rPr lang="fr-FR" sz="1000" b="1" i="1"/>
                          <m:t>/</m:t>
                        </m:r>
                        <m:r>
                          <m:rPr>
                            <m:nor/>
                          </m:rPr>
                          <a:rPr lang="fr-FR" sz="1000" b="1" i="1"/>
                          <m:t>h</m:t>
                        </m:r>
                      </m:e>
                    </m:d>
                    <m:r>
                      <m:rPr>
                        <m:nor/>
                      </m:rPr>
                      <a:rPr lang="fr-FR" sz="1000" b="1" i="1"/>
                      <m:t> = </m:t>
                    </m:r>
                    <m:f>
                      <m:fPr>
                        <m:ctrlPr>
                          <a:rPr lang="fr-FR" sz="1000" b="1" i="1">
                            <a:latin typeface="Cambria Math" panose="02040503050406030204" pitchFamily="18" charset="0"/>
                          </a:rPr>
                        </m:ctrlPr>
                      </m:fPr>
                      <m:num>
                        <m:r>
                          <m:rPr>
                            <m:nor/>
                          </m:rPr>
                          <a:rPr lang="fr-FR" sz="1000" b="1" i="1"/>
                          <m:t>d</m:t>
                        </m:r>
                        <m:r>
                          <m:rPr>
                            <m:nor/>
                          </m:rPr>
                          <a:rPr lang="fr-FR" sz="1000" b="1" i="1"/>
                          <m:t>é</m:t>
                        </m:r>
                        <m:r>
                          <m:rPr>
                            <m:nor/>
                          </m:rPr>
                          <a:rPr lang="fr-FR" sz="1000" b="1" i="1"/>
                          <m:t>bit</m:t>
                        </m:r>
                        <m:r>
                          <m:rPr>
                            <m:nor/>
                          </m:rPr>
                          <a:rPr lang="fr-FR" sz="1000" b="1" i="1"/>
                          <m:t> </m:t>
                        </m:r>
                        <m:r>
                          <m:rPr>
                            <m:nor/>
                          </m:rPr>
                          <a:rPr lang="fr-FR" sz="1000" b="1" i="1"/>
                          <m:t>des</m:t>
                        </m:r>
                        <m:r>
                          <m:rPr>
                            <m:nor/>
                          </m:rPr>
                          <a:rPr lang="fr-FR" sz="1000" b="1" i="1"/>
                          <m:t> </m:t>
                        </m:r>
                        <m:r>
                          <m:rPr>
                            <m:nor/>
                          </m:rPr>
                          <a:rPr lang="fr-FR" sz="1000" b="1" i="1"/>
                          <m:t>goutteurs</m:t>
                        </m:r>
                        <m:r>
                          <m:rPr>
                            <m:nor/>
                          </m:rPr>
                          <a:rPr lang="fr-FR" sz="1000" b="1" i="1"/>
                          <m:t> </m:t>
                        </m:r>
                        <m:d>
                          <m:dPr>
                            <m:ctrlPr>
                              <a:rPr lang="fr-FR" sz="1000" b="1" i="1">
                                <a:latin typeface="Cambria Math" panose="02040503050406030204" pitchFamily="18" charset="0"/>
                              </a:rPr>
                            </m:ctrlPr>
                          </m:dPr>
                          <m:e>
                            <m:r>
                              <m:rPr>
                                <m:nor/>
                              </m:rPr>
                              <a:rPr lang="fr-FR" sz="1000" b="1" i="1"/>
                              <m:t>L</m:t>
                            </m:r>
                            <m:r>
                              <m:rPr>
                                <m:nor/>
                              </m:rPr>
                              <a:rPr lang="fr-FR" sz="1000" b="1" i="1"/>
                              <m:t>/</m:t>
                            </m:r>
                            <m:r>
                              <m:rPr>
                                <m:nor/>
                              </m:rPr>
                              <a:rPr lang="fr-FR" sz="1000" b="1" i="1"/>
                              <m:t>h</m:t>
                            </m:r>
                          </m:e>
                        </m:d>
                      </m:num>
                      <m:den>
                        <m:r>
                          <m:rPr>
                            <m:nor/>
                          </m:rPr>
                          <a:rPr lang="fr-FR" sz="1000" b="1" i="1"/>
                          <m:t>maillage</m:t>
                        </m:r>
                        <m:r>
                          <m:rPr>
                            <m:nor/>
                          </m:rPr>
                          <a:rPr lang="fr-FR" sz="1000" b="1" i="1"/>
                          <m:t> (</m:t>
                        </m:r>
                        <m:r>
                          <m:rPr>
                            <m:nor/>
                          </m:rPr>
                          <a:rPr lang="fr-FR" sz="1000" b="1" i="1" smtClean="0"/>
                          <m:t>m</m:t>
                        </m:r>
                        <m:r>
                          <m:rPr>
                            <m:nor/>
                          </m:rPr>
                          <a:rPr lang="fr-FR" sz="1000" b="1" i="1" smtClean="0"/>
                          <m:t>²)</m:t>
                        </m:r>
                      </m:den>
                    </m:f>
                  </m:oMath>
                </a14:m>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pPr>
                <a:endParaRPr lang="fr-FR" sz="1200" kern="0"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9" name="Zone de texte 2"/>
              <p:cNvSpPr txBox="1">
                <a:spLocks noRot="1" noChangeAspect="1" noMove="1" noResize="1" noEditPoints="1" noAdjustHandles="1" noChangeArrowheads="1" noChangeShapeType="1" noTextEdit="1"/>
              </p:cNvSpPr>
              <p:nvPr/>
            </p:nvSpPr>
            <p:spPr bwMode="auto">
              <a:xfrm>
                <a:off x="7782687" y="16735"/>
                <a:ext cx="4336905" cy="6761569"/>
              </a:xfrm>
              <a:prstGeom prst="rect">
                <a:avLst/>
              </a:prstGeom>
              <a:blipFill rotWithShape="0">
                <a:blip r:embed="rId5"/>
                <a:stretch>
                  <a:fillRect b="-540"/>
                </a:stretch>
              </a:blipFill>
              <a:ln w="9525">
                <a:solidFill>
                  <a:srgbClr val="000000"/>
                </a:solidFill>
                <a:miter lim="800000"/>
                <a:headEnd/>
                <a:tailEnd/>
              </a:ln>
            </p:spPr>
            <p:txBody>
              <a:bodyPr/>
              <a:lstStyle/>
              <a:p>
                <a:r>
                  <a:rPr lang="fr-FR">
                    <a:noFill/>
                  </a:rPr>
                  <a:t> </a:t>
                </a:r>
              </a:p>
            </p:txBody>
          </p:sp>
        </mc:Fallback>
      </mc:AlternateContent>
      <p:grpSp>
        <p:nvGrpSpPr>
          <p:cNvPr id="28" name="Groupe 27"/>
          <p:cNvGrpSpPr/>
          <p:nvPr/>
        </p:nvGrpSpPr>
        <p:grpSpPr>
          <a:xfrm>
            <a:off x="1154627" y="1477020"/>
            <a:ext cx="841888" cy="493789"/>
            <a:chOff x="6371088" y="1890649"/>
            <a:chExt cx="841888" cy="493789"/>
          </a:xfrm>
        </p:grpSpPr>
        <p:sp>
          <p:nvSpPr>
            <p:cNvPr id="29" name="Zone de texte 10"/>
            <p:cNvSpPr txBox="1"/>
            <p:nvPr/>
          </p:nvSpPr>
          <p:spPr>
            <a:xfrm>
              <a:off x="6371088" y="1890649"/>
              <a:ext cx="630892" cy="209292"/>
            </a:xfrm>
            <a:prstGeom prst="rect">
              <a:avLst/>
            </a:prstGeom>
            <a:solidFill>
              <a:schemeClr val="bg1"/>
            </a:solid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800" b="1" kern="150" dirty="0">
                  <a:ea typeface="Times New Roman" panose="02020603050405020304" pitchFamily="18" charset="0"/>
                  <a:cs typeface="Times New Roman" panose="02020603050405020304" pitchFamily="18" charset="0"/>
                </a:rPr>
                <a:t>Tensions</a:t>
              </a:r>
              <a:r>
                <a:rPr lang="fr-FR" sz="800" kern="150" dirty="0">
                  <a:solidFill>
                    <a:srgbClr val="0563C1"/>
                  </a:solidFill>
                  <a:ea typeface="Times New Roman" panose="02020603050405020304" pitchFamily="18" charset="0"/>
                  <a:cs typeface="Times New Roman" panose="02020603050405020304" pitchFamily="18" charset="0"/>
                </a:rPr>
                <a:t> </a:t>
              </a:r>
              <a:endParaRPr lang="fr-FR" sz="6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30" name="Image 29"/>
            <p:cNvPicPr>
              <a:picLocks noChangeAspect="1"/>
            </p:cNvPicPr>
            <p:nvPr/>
          </p:nvPicPr>
          <p:blipFill rotWithShape="1">
            <a:blip r:embed="rId6"/>
            <a:srcRect l="79954" t="69847" r="11308" b="24404"/>
            <a:stretch/>
          </p:blipFill>
          <p:spPr>
            <a:xfrm>
              <a:off x="6371088" y="2072874"/>
              <a:ext cx="841888" cy="311564"/>
            </a:xfrm>
            <a:prstGeom prst="rect">
              <a:avLst/>
            </a:prstGeom>
          </p:spPr>
        </p:pic>
      </p:grpSp>
      <p:sp>
        <p:nvSpPr>
          <p:cNvPr id="11" name="Zone de texte 2"/>
          <p:cNvSpPr txBox="1">
            <a:spLocks noChangeArrowheads="1"/>
          </p:cNvSpPr>
          <p:nvPr/>
        </p:nvSpPr>
        <p:spPr bwMode="auto">
          <a:xfrm>
            <a:off x="0" y="4405313"/>
            <a:ext cx="7902429" cy="313014"/>
          </a:xfrm>
          <a:prstGeom prst="rect">
            <a:avLst/>
          </a:prstGeom>
          <a:noFill/>
          <a:ln w="9525">
            <a:noFill/>
            <a:miter lim="800000"/>
            <a:headEnd/>
            <a:tailEnd/>
          </a:ln>
        </p:spPr>
        <p:txBody>
          <a:bodyPr rot="0" vert="horz" wrap="square" lIns="91440" tIns="45720" rIns="91440" bIns="45720" anchor="t" anchorCtr="0">
            <a:noAutofit/>
          </a:bodyPr>
          <a:lstStyle/>
          <a:p>
            <a:r>
              <a:rPr lang="fr-FR" sz="900" i="1" u="sng" kern="0" dirty="0">
                <a:ea typeface="Calibri" panose="020F0502020204030204" pitchFamily="34" charset="0"/>
                <a:cs typeface="Times New Roman" panose="02020603050405020304" pitchFamily="18" charset="0"/>
              </a:rPr>
              <a:t>NB</a:t>
            </a:r>
            <a:r>
              <a:rPr lang="fr-FR" sz="900" i="1" kern="0" dirty="0">
                <a:ea typeface="Calibri" panose="020F0502020204030204" pitchFamily="34" charset="0"/>
                <a:cs typeface="Times New Roman" panose="02020603050405020304" pitchFamily="18" charset="0"/>
              </a:rPr>
              <a:t>: compteur installé sur 28m d’une ligne d’asperseur dans une planche, donc 140 L/h théoriques mesurés (28m x 5 goutteurs/m x 1L/h)</a:t>
            </a:r>
            <a:endParaRPr lang="fr-FR" sz="1050" kern="0" dirty="0">
              <a:latin typeface="Calibri" panose="020F0502020204030204" pitchFamily="34" charset="0"/>
              <a:ea typeface="Calibri" panose="020F0502020204030204" pitchFamily="34" charset="0"/>
              <a:cs typeface="Times New Roman" panose="02020603050405020304" pitchFamily="18" charset="0"/>
            </a:endParaRPr>
          </a:p>
        </p:txBody>
      </p:sp>
      <p:sp>
        <p:nvSpPr>
          <p:cNvPr id="19" name="Zone de texte 2"/>
          <p:cNvSpPr txBox="1">
            <a:spLocks noChangeArrowheads="1"/>
          </p:cNvSpPr>
          <p:nvPr/>
        </p:nvSpPr>
        <p:spPr bwMode="auto">
          <a:xfrm>
            <a:off x="1245525" y="4767001"/>
            <a:ext cx="2534874" cy="176911"/>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Bef>
                <a:spcPts val="1400"/>
              </a:spcBef>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calcul des apports par plant</a:t>
            </a:r>
            <a:endParaRPr lang="fr-FR" sz="1600" kern="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74904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graphicFrame>
        <p:nvGraphicFramePr>
          <p:cNvPr id="3" name="Tableau 2"/>
          <p:cNvGraphicFramePr>
            <a:graphicFrameLocks noGrp="1"/>
          </p:cNvGraphicFramePr>
          <p:nvPr>
            <p:extLst>
              <p:ext uri="{D42A27DB-BD31-4B8C-83A1-F6EECF244321}">
                <p14:modId xmlns:p14="http://schemas.microsoft.com/office/powerpoint/2010/main" val="2470625528"/>
              </p:ext>
            </p:extLst>
          </p:nvPr>
        </p:nvGraphicFramePr>
        <p:xfrm>
          <a:off x="1216152" y="1305550"/>
          <a:ext cx="9180576" cy="4649673"/>
        </p:xfrm>
        <a:graphic>
          <a:graphicData uri="http://schemas.openxmlformats.org/drawingml/2006/table">
            <a:tbl>
              <a:tblPr>
                <a:tableStyleId>{BC89EF96-8CEA-46FF-86C4-4CE0E7609802}</a:tableStyleId>
              </a:tblPr>
              <a:tblGrid>
                <a:gridCol w="1004147">
                  <a:extLst>
                    <a:ext uri="{9D8B030D-6E8A-4147-A177-3AD203B41FA5}">
                      <a16:colId xmlns:a16="http://schemas.microsoft.com/office/drawing/2014/main" val="20000"/>
                    </a:ext>
                  </a:extLst>
                </a:gridCol>
                <a:gridCol w="2219041">
                  <a:extLst>
                    <a:ext uri="{9D8B030D-6E8A-4147-A177-3AD203B41FA5}">
                      <a16:colId xmlns:a16="http://schemas.microsoft.com/office/drawing/2014/main" val="20001"/>
                    </a:ext>
                  </a:extLst>
                </a:gridCol>
                <a:gridCol w="1809944">
                  <a:extLst>
                    <a:ext uri="{9D8B030D-6E8A-4147-A177-3AD203B41FA5}">
                      <a16:colId xmlns:a16="http://schemas.microsoft.com/office/drawing/2014/main" val="20002"/>
                    </a:ext>
                  </a:extLst>
                </a:gridCol>
                <a:gridCol w="1376053">
                  <a:extLst>
                    <a:ext uri="{9D8B030D-6E8A-4147-A177-3AD203B41FA5}">
                      <a16:colId xmlns:a16="http://schemas.microsoft.com/office/drawing/2014/main" val="20003"/>
                    </a:ext>
                  </a:extLst>
                </a:gridCol>
                <a:gridCol w="2771391">
                  <a:extLst>
                    <a:ext uri="{9D8B030D-6E8A-4147-A177-3AD203B41FA5}">
                      <a16:colId xmlns:a16="http://schemas.microsoft.com/office/drawing/2014/main" val="20004"/>
                    </a:ext>
                  </a:extLst>
                </a:gridCol>
              </a:tblGrid>
              <a:tr h="657412">
                <a:tc>
                  <a:txBody>
                    <a:bodyPr/>
                    <a:lstStyle/>
                    <a:p>
                      <a:pPr algn="ctr" fontAlgn="b"/>
                      <a:r>
                        <a:rPr lang="fr-FR" sz="2200" b="1" u="none" strike="noStrike" dirty="0">
                          <a:effectLst/>
                        </a:rPr>
                        <a:t>n° semaine</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dates</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ETP cumulée @ MONTAUT</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err="1">
                          <a:effectLst/>
                        </a:rPr>
                        <a:t>Kc</a:t>
                      </a:r>
                      <a:r>
                        <a:rPr lang="fr-FR" sz="2200" b="1" u="none" strike="noStrike" dirty="0">
                          <a:effectLst/>
                        </a:rPr>
                        <a:t> tomate</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err="1">
                          <a:effectLst/>
                        </a:rPr>
                        <a:t>Kc</a:t>
                      </a:r>
                      <a:r>
                        <a:rPr lang="fr-FR" sz="2200" b="1" u="none" strike="noStrike" dirty="0">
                          <a:effectLst/>
                        </a:rPr>
                        <a:t> x ETP</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0"/>
                  </a:ext>
                </a:extLst>
              </a:tr>
              <a:tr h="441277">
                <a:tc>
                  <a:txBody>
                    <a:bodyPr/>
                    <a:lstStyle/>
                    <a:p>
                      <a:pPr algn="r" fontAlgn="b"/>
                      <a:r>
                        <a:rPr lang="fr-FR" sz="2200" u="none" strike="noStrike" dirty="0">
                          <a:effectLst/>
                        </a:rPr>
                        <a:t>27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5/07 - 11/07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34</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0,9</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30,6</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1"/>
                  </a:ext>
                </a:extLst>
              </a:tr>
              <a:tr h="441277">
                <a:tc>
                  <a:txBody>
                    <a:bodyPr/>
                    <a:lstStyle/>
                    <a:p>
                      <a:pPr algn="r" fontAlgn="b"/>
                      <a:r>
                        <a:rPr lang="fr-FR" sz="2200" u="none" strike="noStrike" dirty="0">
                          <a:effectLst/>
                        </a:rPr>
                        <a:t>28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12/07 - 18/07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29,8</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0,9</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26,8</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2"/>
                  </a:ext>
                </a:extLst>
              </a:tr>
              <a:tr h="441277">
                <a:tc>
                  <a:txBody>
                    <a:bodyPr/>
                    <a:lstStyle/>
                    <a:p>
                      <a:pPr algn="r" fontAlgn="b"/>
                      <a:r>
                        <a:rPr lang="fr-FR" sz="2200" u="none" strike="noStrike" dirty="0">
                          <a:effectLst/>
                        </a:rPr>
                        <a:t>29</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19/07 - 25/07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41,5</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0,9</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37,4</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3"/>
                  </a:ext>
                </a:extLst>
              </a:tr>
              <a:tr h="441277">
                <a:tc>
                  <a:txBody>
                    <a:bodyPr/>
                    <a:lstStyle/>
                    <a:p>
                      <a:pPr algn="r" fontAlgn="b"/>
                      <a:r>
                        <a:rPr lang="fr-FR" sz="2200" u="none" strike="noStrike" dirty="0">
                          <a:effectLst/>
                        </a:rPr>
                        <a:t>30</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26/07 - 01/08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24,7</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0,9</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22,2</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4"/>
                  </a:ext>
                </a:extLst>
              </a:tr>
              <a:tr h="441277">
                <a:tc>
                  <a:txBody>
                    <a:bodyPr/>
                    <a:lstStyle/>
                    <a:p>
                      <a:pPr algn="r" fontAlgn="b"/>
                      <a:r>
                        <a:rPr lang="fr-FR" sz="2200" u="none" strike="noStrike" dirty="0">
                          <a:effectLst/>
                        </a:rPr>
                        <a:t>31</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02/08 - 08/08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26,9</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0,9</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24,2</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5"/>
                  </a:ext>
                </a:extLst>
              </a:tr>
              <a:tr h="441277">
                <a:tc>
                  <a:txBody>
                    <a:bodyPr/>
                    <a:lstStyle/>
                    <a:p>
                      <a:pPr algn="r" fontAlgn="b"/>
                      <a:r>
                        <a:rPr lang="fr-FR" sz="2200" u="none" strike="noStrike" dirty="0">
                          <a:effectLst/>
                        </a:rPr>
                        <a:t>32</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09/08 - 15/08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37,6</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0,7</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26,3</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6"/>
                  </a:ext>
                </a:extLst>
              </a:tr>
              <a:tr h="441277">
                <a:tc>
                  <a:txBody>
                    <a:bodyPr/>
                    <a:lstStyle/>
                    <a:p>
                      <a:pPr algn="r" fontAlgn="b"/>
                      <a:r>
                        <a:rPr lang="fr-FR" sz="2200" u="none" strike="noStrike" dirty="0">
                          <a:effectLst/>
                        </a:rPr>
                        <a:t>33</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16/08 - 22/08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33,2</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0,7</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23,2</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7"/>
                  </a:ext>
                </a:extLst>
              </a:tr>
              <a:tr h="441277">
                <a:tc>
                  <a:txBody>
                    <a:bodyPr/>
                    <a:lstStyle/>
                    <a:p>
                      <a:pPr algn="r" fontAlgn="b"/>
                      <a:r>
                        <a:rPr lang="fr-FR" sz="2200" u="none" strike="noStrike" dirty="0">
                          <a:effectLst/>
                        </a:rPr>
                        <a:t>34</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23/08 - 29/08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33,2</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0,7</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23,2</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8"/>
                  </a:ext>
                </a:extLst>
              </a:tr>
              <a:tr h="441277">
                <a:tc>
                  <a:txBody>
                    <a:bodyPr/>
                    <a:lstStyle/>
                    <a:p>
                      <a:pPr algn="r" fontAlgn="b"/>
                      <a:r>
                        <a:rPr lang="fr-FR" sz="2200" u="none" strike="noStrike" dirty="0">
                          <a:effectLst/>
                        </a:rPr>
                        <a:t>35</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30/09 - 05/09</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38,5</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fr-FR" sz="2200" u="none" strike="noStrike">
                          <a:effectLst/>
                        </a:rPr>
                        <a:t>0,7</a:t>
                      </a:r>
                      <a:endParaRPr lang="fr-FR" sz="22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27,0</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5469157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Faurejean</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Rectangle 7"/>
          <p:cNvSpPr/>
          <p:nvPr/>
        </p:nvSpPr>
        <p:spPr bwMode="auto">
          <a:xfrm>
            <a:off x="1140117" y="5940005"/>
            <a:ext cx="9144000" cy="620688"/>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pic>
        <p:nvPicPr>
          <p:cNvPr id="9" name="Image 8">
            <a:extLst>
              <a:ext uri="{FF2B5EF4-FFF2-40B4-BE49-F238E27FC236}">
                <a16:creationId xmlns:a16="http://schemas.microsoft.com/office/drawing/2014/main" id="{952B0AC9-843F-456E-914A-56DB82787668}"/>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Lst>
          </a:blip>
          <a:stretch>
            <a:fillRect/>
          </a:stretch>
        </p:blipFill>
        <p:spPr>
          <a:xfrm>
            <a:off x="3717533" y="1229124"/>
            <a:ext cx="3895587" cy="5218617"/>
          </a:xfrm>
          <a:prstGeom prst="rect">
            <a:avLst/>
          </a:prstGeom>
        </p:spPr>
      </p:pic>
      <p:sp>
        <p:nvSpPr>
          <p:cNvPr id="10" name="Ellipse 9">
            <a:extLst>
              <a:ext uri="{FF2B5EF4-FFF2-40B4-BE49-F238E27FC236}">
                <a16:creationId xmlns:a16="http://schemas.microsoft.com/office/drawing/2014/main" id="{8B2F881D-9A7C-415C-834C-B966648B6500}"/>
              </a:ext>
            </a:extLst>
          </p:cNvPr>
          <p:cNvSpPr/>
          <p:nvPr/>
        </p:nvSpPr>
        <p:spPr bwMode="auto">
          <a:xfrm>
            <a:off x="3579237" y="1229123"/>
            <a:ext cx="1224136" cy="1754795"/>
          </a:xfrm>
          <a:prstGeom prst="ellipse">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1" name="Ellipse 10">
            <a:extLst>
              <a:ext uri="{FF2B5EF4-FFF2-40B4-BE49-F238E27FC236}">
                <a16:creationId xmlns:a16="http://schemas.microsoft.com/office/drawing/2014/main" id="{93912622-DAF7-48B4-9FED-0EF5945FDF9A}"/>
              </a:ext>
            </a:extLst>
          </p:cNvPr>
          <p:cNvSpPr/>
          <p:nvPr/>
        </p:nvSpPr>
        <p:spPr bwMode="auto">
          <a:xfrm>
            <a:off x="6072157" y="5003901"/>
            <a:ext cx="1152128" cy="1467477"/>
          </a:xfrm>
          <a:prstGeom prst="ellipse">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2" name="ZoneTexte 11">
            <a:extLst>
              <a:ext uri="{FF2B5EF4-FFF2-40B4-BE49-F238E27FC236}">
                <a16:creationId xmlns:a16="http://schemas.microsoft.com/office/drawing/2014/main" id="{696B43E4-0F7D-436A-A3F6-D57F17C04F16}"/>
              </a:ext>
            </a:extLst>
          </p:cNvPr>
          <p:cNvSpPr txBox="1"/>
          <p:nvPr/>
        </p:nvSpPr>
        <p:spPr>
          <a:xfrm>
            <a:off x="840355" y="1540626"/>
            <a:ext cx="2088232" cy="646331"/>
          </a:xfrm>
          <a:prstGeom prst="rect">
            <a:avLst/>
          </a:prstGeom>
          <a:noFill/>
        </p:spPr>
        <p:txBody>
          <a:bodyPr wrap="square" rtlCol="0">
            <a:spAutoFit/>
          </a:bodyPr>
          <a:lstStyle/>
          <a:p>
            <a:r>
              <a:rPr lang="fr-FR" b="1" dirty="0">
                <a:solidFill>
                  <a:srgbClr val="8EC533"/>
                </a:solidFill>
              </a:rPr>
              <a:t>Pamiers :</a:t>
            </a:r>
          </a:p>
          <a:p>
            <a:r>
              <a:rPr lang="fr-FR" dirty="0">
                <a:solidFill>
                  <a:srgbClr val="8EC533"/>
                </a:solidFill>
              </a:rPr>
              <a:t>Tomates 2021</a:t>
            </a:r>
          </a:p>
        </p:txBody>
      </p:sp>
      <p:sp>
        <p:nvSpPr>
          <p:cNvPr id="16" name="ZoneTexte 15">
            <a:extLst>
              <a:ext uri="{FF2B5EF4-FFF2-40B4-BE49-F238E27FC236}">
                <a16:creationId xmlns:a16="http://schemas.microsoft.com/office/drawing/2014/main" id="{E15FE41B-6131-4272-B53B-35961C1A62D5}"/>
              </a:ext>
            </a:extLst>
          </p:cNvPr>
          <p:cNvSpPr txBox="1"/>
          <p:nvPr/>
        </p:nvSpPr>
        <p:spPr>
          <a:xfrm>
            <a:off x="7771587" y="5325914"/>
            <a:ext cx="2569492" cy="923330"/>
          </a:xfrm>
          <a:prstGeom prst="rect">
            <a:avLst/>
          </a:prstGeom>
          <a:noFill/>
        </p:spPr>
        <p:txBody>
          <a:bodyPr wrap="square" rtlCol="0">
            <a:spAutoFit/>
          </a:bodyPr>
          <a:lstStyle/>
          <a:p>
            <a:r>
              <a:rPr lang="fr-FR" b="1" dirty="0">
                <a:solidFill>
                  <a:srgbClr val="8EC533"/>
                </a:solidFill>
              </a:rPr>
              <a:t>Saint-Jean-du-Falga :</a:t>
            </a:r>
          </a:p>
          <a:p>
            <a:r>
              <a:rPr lang="fr-FR" dirty="0">
                <a:solidFill>
                  <a:srgbClr val="8EC533"/>
                </a:solidFill>
              </a:rPr>
              <a:t>Aubergines 2021</a:t>
            </a:r>
          </a:p>
          <a:p>
            <a:r>
              <a:rPr lang="fr-FR" dirty="0">
                <a:solidFill>
                  <a:srgbClr val="8EC533"/>
                </a:solidFill>
              </a:rPr>
              <a:t>Tomates 2020 et 2019</a:t>
            </a:r>
          </a:p>
        </p:txBody>
      </p:sp>
      <p:cxnSp>
        <p:nvCxnSpPr>
          <p:cNvPr id="17" name="Connecteur droit avec flèche 16">
            <a:extLst>
              <a:ext uri="{FF2B5EF4-FFF2-40B4-BE49-F238E27FC236}">
                <a16:creationId xmlns:a16="http://schemas.microsoft.com/office/drawing/2014/main" id="{2F5A4312-CAA6-49D4-83D7-FDAD4CC2000C}"/>
              </a:ext>
            </a:extLst>
          </p:cNvPr>
          <p:cNvCxnSpPr/>
          <p:nvPr/>
        </p:nvCxnSpPr>
        <p:spPr bwMode="auto">
          <a:xfrm>
            <a:off x="2604237" y="1822640"/>
            <a:ext cx="975000" cy="41152"/>
          </a:xfrm>
          <a:prstGeom prst="straightConnector1">
            <a:avLst/>
          </a:prstGeom>
          <a:solidFill>
            <a:srgbClr val="00B8FF"/>
          </a:solidFill>
          <a:ln w="349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Connecteur droit avec flèche 17">
            <a:extLst>
              <a:ext uri="{FF2B5EF4-FFF2-40B4-BE49-F238E27FC236}">
                <a16:creationId xmlns:a16="http://schemas.microsoft.com/office/drawing/2014/main" id="{F57B6510-37D2-4873-9AAC-9B634AA94F3F}"/>
              </a:ext>
            </a:extLst>
          </p:cNvPr>
          <p:cNvCxnSpPr>
            <a:cxnSpLocks/>
          </p:cNvCxnSpPr>
          <p:nvPr/>
        </p:nvCxnSpPr>
        <p:spPr bwMode="auto">
          <a:xfrm flipH="1">
            <a:off x="7281249" y="5565268"/>
            <a:ext cx="541528" cy="196108"/>
          </a:xfrm>
          <a:prstGeom prst="straightConnector1">
            <a:avLst/>
          </a:prstGeom>
          <a:solidFill>
            <a:srgbClr val="00B8FF"/>
          </a:solidFill>
          <a:ln w="349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72293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Faurejean</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15"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Description</a:t>
            </a:r>
            <a:r>
              <a:rPr lang="fr-FR" sz="20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 Sol limono-argileux</a:t>
            </a:r>
          </a:p>
          <a:p>
            <a:pPr>
              <a:lnSpc>
                <a:spcPct val="110000"/>
              </a:lnSpc>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Serre: 8 m x 82 m </a:t>
            </a:r>
          </a:p>
          <a:p>
            <a:pPr>
              <a:lnSpc>
                <a:spcPct val="110000"/>
              </a:lnSpc>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Tomates greffées 2 têtes en mono rang sur 3 planches </a:t>
            </a:r>
          </a:p>
          <a:p>
            <a:pPr>
              <a:lnSpc>
                <a:spcPct val="110000"/>
              </a:lnSpc>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 2</a:t>
            </a:r>
            <a:r>
              <a:rPr lang="fr-FR" sz="20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20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 </a:t>
            </a:r>
          </a:p>
          <a:p>
            <a:pPr>
              <a:lnSpc>
                <a:spcPct val="110000"/>
              </a:lnSpc>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0000"/>
              </a:lnSpc>
              <a:spcBef>
                <a:spcPts val="600"/>
              </a:spcBef>
              <a:buNone/>
            </a:pPr>
            <a:endParaRPr lang="fr-FR" sz="2000" i="1" dirty="0"/>
          </a:p>
        </p:txBody>
      </p:sp>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8936" y="1237316"/>
            <a:ext cx="4120896" cy="3090672"/>
          </a:xfrm>
          <a:prstGeom prst="rect">
            <a:avLst/>
          </a:prstGeom>
        </p:spPr>
      </p:pic>
    </p:spTree>
    <p:extLst>
      <p:ext uri="{BB962C8B-B14F-4D97-AF65-F5344CB8AC3E}">
        <p14:creationId xmlns:p14="http://schemas.microsoft.com/office/powerpoint/2010/main" val="430895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Faurejean</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15"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spcAft>
                <a:spcPts val="0"/>
              </a:spcAft>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2000" b="1"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Équipement par planche de tomates: 4 gaines T-TAPE, goutteurs 20cm (Q=1L/h)</a:t>
            </a: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12 gaines dans les planches </a:t>
            </a:r>
          </a:p>
          <a:p>
            <a:pPr marL="0" indent="0">
              <a:lnSpc>
                <a:spcPct val="110000"/>
              </a:lnSpc>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allées entre planches équipées avec 1 gaine </a:t>
            </a:r>
            <a:r>
              <a:rPr lang="fr-FR" sz="2000" kern="0" dirty="0">
                <a:latin typeface="Calibri" panose="020F0502020204030204" pitchFamily="34" charset="0"/>
                <a:ea typeface="Calibri" panose="020F0502020204030204" pitchFamily="34" charset="0"/>
                <a:cs typeface="Times New Roman" panose="02020603050405020304" pitchFamily="18" charset="0"/>
              </a:rPr>
              <a:t>T-TAPE, goutteurs 20cm (Q=1L/h)</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gaines dans les allées</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13 goutteurs/plant environ</a:t>
            </a:r>
          </a:p>
        </p:txBody>
      </p:sp>
    </p:spTree>
    <p:extLst>
      <p:ext uri="{BB962C8B-B14F-4D97-AF65-F5344CB8AC3E}">
        <p14:creationId xmlns:p14="http://schemas.microsoft.com/office/powerpoint/2010/main" val="35238224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altLang="fr-FR" dirty="0"/>
              <a:t>Suivi irrigation : tomates SA - GAEC de Faurejean</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pic>
        <p:nvPicPr>
          <p:cNvPr id="9" name="Image 8"/>
          <p:cNvPicPr>
            <a:picLocks noChangeAspect="1"/>
          </p:cNvPicPr>
          <p:nvPr/>
        </p:nvPicPr>
        <p:blipFill rotWithShape="1">
          <a:blip r:embed="rId4"/>
          <a:srcRect l="9011" t="40679" r="20993" b="27067"/>
          <a:stretch/>
        </p:blipFill>
        <p:spPr>
          <a:xfrm>
            <a:off x="438912" y="1247413"/>
            <a:ext cx="9262872" cy="2400882"/>
          </a:xfrm>
          <a:prstGeom prst="rect">
            <a:avLst/>
          </a:prstGeom>
        </p:spPr>
      </p:pic>
      <p:grpSp>
        <p:nvGrpSpPr>
          <p:cNvPr id="12" name="Groupe 11"/>
          <p:cNvGrpSpPr/>
          <p:nvPr/>
        </p:nvGrpSpPr>
        <p:grpSpPr>
          <a:xfrm>
            <a:off x="438912" y="3648295"/>
            <a:ext cx="9171432" cy="2716245"/>
            <a:chOff x="635508" y="3697361"/>
            <a:chExt cx="8741664" cy="2523744"/>
          </a:xfrm>
        </p:grpSpPr>
        <p:pic>
          <p:nvPicPr>
            <p:cNvPr id="10" name="Image 9"/>
            <p:cNvPicPr>
              <a:picLocks noChangeAspect="1"/>
            </p:cNvPicPr>
            <p:nvPr/>
          </p:nvPicPr>
          <p:blipFill rotWithShape="1">
            <a:blip r:embed="rId5"/>
            <a:srcRect l="6975" t="32267" r="21325" b="30933"/>
            <a:stretch/>
          </p:blipFill>
          <p:spPr>
            <a:xfrm>
              <a:off x="635508" y="3697361"/>
              <a:ext cx="8741664" cy="2523744"/>
            </a:xfrm>
            <a:prstGeom prst="rect">
              <a:avLst/>
            </a:prstGeom>
          </p:spPr>
        </p:pic>
        <p:sp>
          <p:nvSpPr>
            <p:cNvPr id="11" name="Rectangle 10"/>
            <p:cNvSpPr/>
            <p:nvPr/>
          </p:nvSpPr>
          <p:spPr>
            <a:xfrm>
              <a:off x="635508" y="3697361"/>
              <a:ext cx="196596" cy="2419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15" name="Zone de texte 2"/>
          <p:cNvSpPr txBox="1">
            <a:spLocks noChangeArrowheads="1"/>
          </p:cNvSpPr>
          <p:nvPr/>
        </p:nvSpPr>
        <p:spPr bwMode="auto">
          <a:xfrm>
            <a:off x="645173" y="1431393"/>
            <a:ext cx="934720" cy="299836"/>
          </a:xfrm>
          <a:prstGeom prst="rect">
            <a:avLst/>
          </a:prstGeom>
          <a:solidFill>
            <a:schemeClr val="bg1">
              <a:alpha val="50000"/>
            </a:schemeClr>
          </a:solid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Tensions</a:t>
            </a:r>
          </a:p>
        </p:txBody>
      </p:sp>
      <p:pic>
        <p:nvPicPr>
          <p:cNvPr id="16" name="Image 15"/>
          <p:cNvPicPr>
            <a:picLocks noChangeAspect="1"/>
          </p:cNvPicPr>
          <p:nvPr/>
        </p:nvPicPr>
        <p:blipFill rotWithShape="1">
          <a:blip r:embed="rId6"/>
          <a:srcRect l="79954" t="69847" r="11308" b="24404"/>
          <a:stretch/>
        </p:blipFill>
        <p:spPr>
          <a:xfrm>
            <a:off x="10355860" y="1689528"/>
            <a:ext cx="1514680" cy="508652"/>
          </a:xfrm>
          <a:prstGeom prst="rect">
            <a:avLst/>
          </a:prstGeom>
        </p:spPr>
      </p:pic>
      <p:sp>
        <p:nvSpPr>
          <p:cNvPr id="17" name="Zone de texte 2"/>
          <p:cNvSpPr txBox="1">
            <a:spLocks noChangeArrowheads="1"/>
          </p:cNvSpPr>
          <p:nvPr/>
        </p:nvSpPr>
        <p:spPr bwMode="auto">
          <a:xfrm>
            <a:off x="645173" y="3666583"/>
            <a:ext cx="4570294" cy="669207"/>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p:spTree>
    <p:extLst>
      <p:ext uri="{BB962C8B-B14F-4D97-AF65-F5344CB8AC3E}">
        <p14:creationId xmlns:p14="http://schemas.microsoft.com/office/powerpoint/2010/main" val="3631887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tomates SA - GAEC de Faurejean</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29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89396" y="1334066"/>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Oscillations régulières et importantes des tensions (jusqu’à 80 cbar d’amplitude à 25 cm) en fonction des apports : assèchement 1</a:t>
            </a:r>
            <a:r>
              <a:rPr lang="fr-FR" sz="2800" kern="0" baseline="30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er</a:t>
            </a: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horizon (25 cm) entre 2 apports successifs</a:t>
            </a:r>
          </a:p>
          <a:p>
            <a:pPr marL="0" indent="0">
              <a:lnSpc>
                <a:spcPct val="110000"/>
              </a:lnSpc>
              <a:buNone/>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Oscillations moins importantes et synchronisées en profondeur (50 cm) avec le 1</a:t>
            </a:r>
            <a:r>
              <a:rPr lang="fr-FR" sz="2800" kern="0" baseline="30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er</a:t>
            </a: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horizon</a:t>
            </a:r>
          </a:p>
          <a:p>
            <a:pPr marL="0" indent="0">
              <a:lnSpc>
                <a:spcPct val="110000"/>
              </a:lnSpc>
              <a:buNone/>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 global des tensions à 50 cm dans la zone de confort </a:t>
            </a:r>
          </a:p>
          <a:p>
            <a:pPr marL="0" indent="0">
              <a:lnSpc>
                <a:spcPct val="110000"/>
              </a:lnSpc>
              <a:buNone/>
            </a:pPr>
            <a:endPar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buFont typeface="Wingdings" panose="05000000000000000000" pitchFamily="2" charset="2"/>
              <a:buChar char=""/>
            </a:pPr>
            <a:r>
              <a:rPr lang="fr-FR" sz="28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Sol alluvions caillouteuses, assez drainant, peu de MO</a:t>
            </a: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Tree>
    <p:extLst>
      <p:ext uri="{BB962C8B-B14F-4D97-AF65-F5344CB8AC3E}">
        <p14:creationId xmlns:p14="http://schemas.microsoft.com/office/powerpoint/2010/main" val="30511192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120494" y="4767000"/>
            <a:ext cx="7432644" cy="2057791"/>
          </a:xfrm>
          <a:prstGeom prst="rect">
            <a:avLst/>
          </a:prstGeom>
        </p:spPr>
      </p:pic>
      <p:pic>
        <p:nvPicPr>
          <p:cNvPr id="15" name="Image 14"/>
          <p:cNvPicPr>
            <a:picLocks noChangeAspect="1"/>
          </p:cNvPicPr>
          <p:nvPr/>
        </p:nvPicPr>
        <p:blipFill rotWithShape="1">
          <a:blip r:embed="rId3"/>
          <a:srcRect l="11009" t="33762" r="20734" b="30642"/>
          <a:stretch/>
        </p:blipFill>
        <p:spPr>
          <a:xfrm>
            <a:off x="120494" y="2307347"/>
            <a:ext cx="7432645" cy="2180344"/>
          </a:xfrm>
          <a:prstGeom prst="rect">
            <a:avLst/>
          </a:prstGeom>
        </p:spPr>
      </p:pic>
      <p:pic>
        <p:nvPicPr>
          <p:cNvPr id="12" name="Image 11"/>
          <p:cNvPicPr>
            <a:picLocks noChangeAspect="1"/>
          </p:cNvPicPr>
          <p:nvPr/>
        </p:nvPicPr>
        <p:blipFill rotWithShape="1">
          <a:blip r:embed="rId4"/>
          <a:srcRect l="10803" t="40980" r="21008" b="24648"/>
          <a:stretch/>
        </p:blipFill>
        <p:spPr>
          <a:xfrm>
            <a:off x="0" y="29400"/>
            <a:ext cx="7516536" cy="2131328"/>
          </a:xfrm>
          <a:prstGeom prst="rect">
            <a:avLst/>
          </a:prstGeom>
        </p:spPr>
      </p:pic>
      <p:sp>
        <p:nvSpPr>
          <p:cNvPr id="10" name="ZoneTexte 9"/>
          <p:cNvSpPr txBox="1"/>
          <p:nvPr/>
        </p:nvSpPr>
        <p:spPr>
          <a:xfrm>
            <a:off x="11890507" y="6616747"/>
            <a:ext cx="226085" cy="253916"/>
          </a:xfrm>
          <a:prstGeom prst="rect">
            <a:avLst/>
          </a:prstGeom>
          <a:noFill/>
        </p:spPr>
        <p:txBody>
          <a:bodyPr wrap="square" rtlCol="0">
            <a:spAutoFit/>
          </a:bodyPr>
          <a:lstStyle/>
          <a:p>
            <a:r>
              <a:rPr lang="fr-FR" sz="1050" dirty="0"/>
              <a:t>3</a:t>
            </a:r>
          </a:p>
        </p:txBody>
      </p:sp>
      <p:sp>
        <p:nvSpPr>
          <p:cNvPr id="65" name="Zone de texte 2"/>
          <p:cNvSpPr txBox="1">
            <a:spLocks noChangeArrowheads="1"/>
          </p:cNvSpPr>
          <p:nvPr/>
        </p:nvSpPr>
        <p:spPr bwMode="auto">
          <a:xfrm>
            <a:off x="0" y="2172649"/>
            <a:ext cx="2915116" cy="407690"/>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mc:AlternateContent xmlns:mc="http://schemas.openxmlformats.org/markup-compatibility/2006" xmlns:a14="http://schemas.microsoft.com/office/drawing/2010/main">
        <mc:Choice Requires="a14">
          <p:sp>
            <p:nvSpPr>
              <p:cNvPr id="79" name="Zone de texte 2"/>
              <p:cNvSpPr txBox="1">
                <a:spLocks noChangeArrowheads="1"/>
              </p:cNvSpPr>
              <p:nvPr/>
            </p:nvSpPr>
            <p:spPr bwMode="auto">
              <a:xfrm>
                <a:off x="7782687" y="16735"/>
                <a:ext cx="4336905" cy="6830011"/>
              </a:xfrm>
              <a:prstGeom prst="rect">
                <a:avLst/>
              </a:prstGeom>
              <a:solidFill>
                <a:schemeClr val="tx2">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10000"/>
                  </a:lnSpc>
                </a:pPr>
                <a:r>
                  <a:rPr lang="fr-FR" sz="1200" b="1" kern="0" dirty="0">
                    <a:latin typeface="Calibri" panose="020F0502020204030204" pitchFamily="34" charset="0"/>
                    <a:ea typeface="Calibri" panose="020F0502020204030204" pitchFamily="34" charset="0"/>
                    <a:cs typeface="Times New Roman" panose="02020603050405020304" pitchFamily="18" charset="0"/>
                  </a:rPr>
                  <a:t>GAEC de </a:t>
                </a:r>
                <a:r>
                  <a:rPr lang="fr-FR" sz="1200" b="1" kern="0" dirty="0" err="1">
                    <a:latin typeface="Calibri" panose="020F0502020204030204" pitchFamily="34" charset="0"/>
                    <a:ea typeface="Calibri" panose="020F0502020204030204" pitchFamily="34" charset="0"/>
                    <a:cs typeface="Times New Roman" panose="02020603050405020304" pitchFamily="18" charset="0"/>
                  </a:rPr>
                  <a:t>Faurejean</a:t>
                </a:r>
                <a:endParaRPr lang="fr-FR" sz="1200" b="1" kern="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0000"/>
                  </a:lnSpc>
                </a:pPr>
                <a:r>
                  <a:rPr lang="fr-FR" sz="1200" b="1" kern="0" dirty="0">
                    <a:latin typeface="Calibri" panose="020F0502020204030204" pitchFamily="34" charset="0"/>
                    <a:ea typeface="Calibri" panose="020F0502020204030204" pitchFamily="34" charset="0"/>
                    <a:cs typeface="Times New Roman" panose="02020603050405020304" pitchFamily="18" charset="0"/>
                  </a:rPr>
                  <a:t>St jean-du-Falga et Pamiers</a:t>
                </a:r>
                <a:endParaRPr lang="fr-FR" sz="12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Sol limono-argileux</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2</a:t>
                </a:r>
                <a:r>
                  <a:rPr lang="fr-FR" sz="12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12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Suivi tensions sur 3 profondeurs (25, 50, 80 cm)</a:t>
                </a:r>
              </a:p>
              <a:p>
                <a:pPr>
                  <a:lnSpc>
                    <a:spcPct val="107000"/>
                  </a:lnSpc>
                  <a:spcBef>
                    <a:spcPts val="400"/>
                  </a:spcBef>
                </a:pPr>
                <a:r>
                  <a:rPr lang="fr-FR" sz="1200" kern="0" dirty="0">
                    <a:latin typeface="Calibri" panose="020F0502020204030204" pitchFamily="34" charset="0"/>
                    <a:ea typeface="Calibri" panose="020F0502020204030204" pitchFamily="34" charset="0"/>
                    <a:cs typeface="Times New Roman" panose="02020603050405020304" pitchFamily="18" charset="0"/>
                  </a:rPr>
                  <a:t>Tomates greffées 2 têtes en mono rang, écartement 50 cm</a:t>
                </a:r>
              </a:p>
              <a:p>
                <a:pPr>
                  <a:lnSpc>
                    <a:spcPct val="110000"/>
                  </a:lnSpc>
                </a:pPr>
                <a:r>
                  <a:rPr lang="fr-FR" sz="1200" u="sng" kern="0" dirty="0">
                    <a:latin typeface="Calibri" panose="020F0502020204030204" pitchFamily="34" charset="0"/>
                    <a:ea typeface="Calibri" panose="020F0502020204030204" pitchFamily="34" charset="0"/>
                    <a:cs typeface="Times New Roman" panose="02020603050405020304" pitchFamily="18" charset="0"/>
                  </a:rPr>
                  <a:t>Serre</a:t>
                </a:r>
                <a:r>
                  <a:rPr lang="fr-FR" sz="1200" kern="0" dirty="0">
                    <a:latin typeface="Calibri" panose="020F0502020204030204" pitchFamily="34" charset="0"/>
                    <a:ea typeface="Calibri" panose="020F0502020204030204" pitchFamily="34" charset="0"/>
                    <a:cs typeface="Times New Roman" panose="02020603050405020304" pitchFamily="18" charset="0"/>
                  </a:rPr>
                  <a:t>: 8 m x 82 m </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12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3 planches de tomates avec 4 gaines T-TAPE 33cm 1L/H </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12 gaines dans les planches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allées avec 1 gaine </a:t>
                </a:r>
                <a:r>
                  <a:rPr lang="fr-FR" sz="1200" kern="0" dirty="0">
                    <a:latin typeface="Calibri" panose="020F0502020204030204" pitchFamily="34" charset="0"/>
                    <a:ea typeface="Calibri" panose="020F0502020204030204" pitchFamily="34" charset="0"/>
                    <a:cs typeface="Times New Roman" panose="02020603050405020304" pitchFamily="18" charset="0"/>
                  </a:rPr>
                  <a:t>T-TAPE 20 cm 1L/H </a:t>
                </a:r>
                <a:endPar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3 gaines dans les allées</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13 goutteurs/plant environ</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L/plant</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hebdomadaires:  en moyenne 1 h / semaine </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(entre 36 et 80 min selon les semaines)</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Adaptations des apports selon l’évolution des tensions et la météo: parfois 2 apports / semaine </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8 à 17 L/plant/semaine</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 à 2.5 L/plant/jour environ, selon les semaines</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mm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Avec le maillage de l’installation sur l’ensemble de la serre (écartement moyen entre gaines x écartement entre goutteurs)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et le débit de 1 L/h, on a:  </a:t>
                </a: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11 mm/h</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000" b="1" i="1" u="sng" dirty="0"/>
                  <a:t>Rappel</a:t>
                </a:r>
                <a:r>
                  <a:rPr lang="fr-FR" sz="1000" b="1" i="1" dirty="0"/>
                  <a:t>: </a:t>
                </a:r>
                <a14:m>
                  <m:oMath xmlns:m="http://schemas.openxmlformats.org/officeDocument/2006/math">
                    <m:r>
                      <m:rPr>
                        <m:nor/>
                      </m:rPr>
                      <a:rPr lang="fr-FR" sz="1000" b="1" i="1"/>
                      <m:t>pluviom</m:t>
                    </m:r>
                    <m:r>
                      <m:rPr>
                        <m:nor/>
                      </m:rPr>
                      <a:rPr lang="fr-FR" sz="1000" b="1" i="1"/>
                      <m:t>é</m:t>
                    </m:r>
                    <m:r>
                      <m:rPr>
                        <m:nor/>
                      </m:rPr>
                      <a:rPr lang="fr-FR" sz="1000" b="1" i="1"/>
                      <m:t>trie</m:t>
                    </m:r>
                    <m:r>
                      <m:rPr>
                        <m:nor/>
                      </m:rPr>
                      <a:rPr lang="fr-FR" sz="1000" b="1" i="1"/>
                      <m:t> </m:t>
                    </m:r>
                    <m:r>
                      <m:rPr>
                        <m:nor/>
                      </m:rPr>
                      <a:rPr lang="fr-FR" sz="1000" b="1" i="1"/>
                      <m:t>horaire</m:t>
                    </m:r>
                    <m:r>
                      <m:rPr>
                        <m:nor/>
                      </m:rPr>
                      <a:rPr lang="fr-FR" sz="1000" b="1" i="1"/>
                      <m:t> </m:t>
                    </m:r>
                    <m:d>
                      <m:dPr>
                        <m:ctrlPr>
                          <a:rPr lang="fr-FR" sz="1000" b="1" i="1">
                            <a:latin typeface="Cambria Math" panose="02040503050406030204" pitchFamily="18" charset="0"/>
                          </a:rPr>
                        </m:ctrlPr>
                      </m:dPr>
                      <m:e>
                        <m:r>
                          <m:rPr>
                            <m:nor/>
                          </m:rPr>
                          <a:rPr lang="fr-FR" sz="1000" b="1" i="1"/>
                          <m:t>mm</m:t>
                        </m:r>
                        <m:r>
                          <m:rPr>
                            <m:nor/>
                          </m:rPr>
                          <a:rPr lang="fr-FR" sz="1000" b="1" i="1"/>
                          <m:t>/</m:t>
                        </m:r>
                        <m:r>
                          <m:rPr>
                            <m:nor/>
                          </m:rPr>
                          <a:rPr lang="fr-FR" sz="1000" b="1" i="1"/>
                          <m:t>h</m:t>
                        </m:r>
                      </m:e>
                    </m:d>
                    <m:r>
                      <m:rPr>
                        <m:nor/>
                      </m:rPr>
                      <a:rPr lang="fr-FR" sz="1000" b="1" i="1"/>
                      <m:t> = </m:t>
                    </m:r>
                    <m:f>
                      <m:fPr>
                        <m:ctrlPr>
                          <a:rPr lang="fr-FR" sz="1000" b="1" i="1">
                            <a:latin typeface="Cambria Math" panose="02040503050406030204" pitchFamily="18" charset="0"/>
                          </a:rPr>
                        </m:ctrlPr>
                      </m:fPr>
                      <m:num>
                        <m:r>
                          <m:rPr>
                            <m:nor/>
                          </m:rPr>
                          <a:rPr lang="fr-FR" sz="1000" b="1" i="1"/>
                          <m:t>d</m:t>
                        </m:r>
                        <m:r>
                          <m:rPr>
                            <m:nor/>
                          </m:rPr>
                          <a:rPr lang="fr-FR" sz="1000" b="1" i="1"/>
                          <m:t>é</m:t>
                        </m:r>
                        <m:r>
                          <m:rPr>
                            <m:nor/>
                          </m:rPr>
                          <a:rPr lang="fr-FR" sz="1000" b="1" i="1"/>
                          <m:t>bit</m:t>
                        </m:r>
                        <m:r>
                          <m:rPr>
                            <m:nor/>
                          </m:rPr>
                          <a:rPr lang="fr-FR" sz="1000" b="1" i="1"/>
                          <m:t> </m:t>
                        </m:r>
                        <m:r>
                          <m:rPr>
                            <m:nor/>
                          </m:rPr>
                          <a:rPr lang="fr-FR" sz="1000" b="1" i="1"/>
                          <m:t>des</m:t>
                        </m:r>
                        <m:r>
                          <m:rPr>
                            <m:nor/>
                          </m:rPr>
                          <a:rPr lang="fr-FR" sz="1000" b="1" i="1"/>
                          <m:t> </m:t>
                        </m:r>
                        <m:r>
                          <m:rPr>
                            <m:nor/>
                          </m:rPr>
                          <a:rPr lang="fr-FR" sz="1000" b="1" i="1"/>
                          <m:t>goutteurs</m:t>
                        </m:r>
                        <m:r>
                          <m:rPr>
                            <m:nor/>
                          </m:rPr>
                          <a:rPr lang="fr-FR" sz="1000" b="1" i="1"/>
                          <m:t> </m:t>
                        </m:r>
                        <m:d>
                          <m:dPr>
                            <m:ctrlPr>
                              <a:rPr lang="fr-FR" sz="1000" b="1" i="1">
                                <a:latin typeface="Cambria Math" panose="02040503050406030204" pitchFamily="18" charset="0"/>
                              </a:rPr>
                            </m:ctrlPr>
                          </m:dPr>
                          <m:e>
                            <m:r>
                              <m:rPr>
                                <m:nor/>
                              </m:rPr>
                              <a:rPr lang="fr-FR" sz="1000" b="1" i="1"/>
                              <m:t>L</m:t>
                            </m:r>
                            <m:r>
                              <m:rPr>
                                <m:nor/>
                              </m:rPr>
                              <a:rPr lang="fr-FR" sz="1000" b="1" i="1"/>
                              <m:t>/</m:t>
                            </m:r>
                            <m:r>
                              <m:rPr>
                                <m:nor/>
                              </m:rPr>
                              <a:rPr lang="fr-FR" sz="1000" b="1" i="1"/>
                              <m:t>h</m:t>
                            </m:r>
                          </m:e>
                        </m:d>
                      </m:num>
                      <m:den>
                        <m:r>
                          <m:rPr>
                            <m:nor/>
                          </m:rPr>
                          <a:rPr lang="fr-FR" sz="1000" b="1" i="1"/>
                          <m:t>maillage</m:t>
                        </m:r>
                        <m:r>
                          <m:rPr>
                            <m:nor/>
                          </m:rPr>
                          <a:rPr lang="fr-FR" sz="1000" b="1" i="1"/>
                          <m:t> (</m:t>
                        </m:r>
                        <m:r>
                          <m:rPr>
                            <m:nor/>
                          </m:rPr>
                          <a:rPr lang="fr-FR" sz="1000" b="1" i="1" smtClean="0"/>
                          <m:t>m</m:t>
                        </m:r>
                        <m:r>
                          <m:rPr>
                            <m:nor/>
                          </m:rPr>
                          <a:rPr lang="fr-FR" sz="1000" b="1" i="1" smtClean="0"/>
                          <m:t>²)</m:t>
                        </m:r>
                      </m:den>
                    </m:f>
                  </m:oMath>
                </a14:m>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r>
                  <a:rPr lang="fr-FR" sz="1200" i="1"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Exemple</a:t>
                </a: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semaines 32-33 (12 au 18/08)</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200" i="1" kern="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ETP cumulée @ </a:t>
                </a: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MONTAUT) </a:t>
                </a:r>
                <a:r>
                  <a:rPr lang="fr-FR" sz="1200" i="1" kern="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36 mm</a:t>
                </a:r>
                <a:endPar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200" i="1" kern="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Kc</a:t>
                </a: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 0.7; CONSO = 25 mm</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 apport de 80 min le 13/08</a:t>
                </a:r>
              </a:p>
              <a:p>
                <a:pPr defTabSz="630238">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 16L/plant/en moyenne</a:t>
                </a:r>
              </a:p>
              <a:p>
                <a:pPr defTabSz="630238">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 15 mm</a:t>
                </a:r>
              </a:p>
              <a:p>
                <a:pPr>
                  <a:lnSpc>
                    <a:spcPct val="110000"/>
                  </a:lnSpc>
                </a:pPr>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fr-FR" sz="1200" kern="0"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9" name="Zone de texte 2"/>
              <p:cNvSpPr txBox="1">
                <a:spLocks noRot="1" noChangeAspect="1" noMove="1" noResize="1" noEditPoints="1" noAdjustHandles="1" noChangeArrowheads="1" noChangeShapeType="1" noTextEdit="1"/>
              </p:cNvSpPr>
              <p:nvPr/>
            </p:nvSpPr>
            <p:spPr bwMode="auto">
              <a:xfrm>
                <a:off x="7782687" y="16735"/>
                <a:ext cx="4336905" cy="6830011"/>
              </a:xfrm>
              <a:prstGeom prst="rect">
                <a:avLst/>
              </a:prstGeom>
              <a:blipFill rotWithShape="0">
                <a:blip r:embed="rId5"/>
                <a:stretch>
                  <a:fillRect b="-624"/>
                </a:stretch>
              </a:blipFill>
              <a:ln w="9525">
                <a:solidFill>
                  <a:srgbClr val="000000"/>
                </a:solidFill>
                <a:miter lim="800000"/>
                <a:headEnd/>
                <a:tailEnd/>
              </a:ln>
            </p:spPr>
            <p:txBody>
              <a:bodyPr/>
              <a:lstStyle/>
              <a:p>
                <a:r>
                  <a:rPr lang="fr-FR">
                    <a:noFill/>
                  </a:rPr>
                  <a:t> </a:t>
                </a:r>
              </a:p>
            </p:txBody>
          </p:sp>
        </mc:Fallback>
      </mc:AlternateContent>
      <p:sp>
        <p:nvSpPr>
          <p:cNvPr id="11" name="Zone de texte 2"/>
          <p:cNvSpPr txBox="1">
            <a:spLocks noChangeArrowheads="1"/>
          </p:cNvSpPr>
          <p:nvPr/>
        </p:nvSpPr>
        <p:spPr bwMode="auto">
          <a:xfrm>
            <a:off x="0" y="4477803"/>
            <a:ext cx="7902429" cy="313014"/>
          </a:xfrm>
          <a:prstGeom prst="rect">
            <a:avLst/>
          </a:prstGeom>
          <a:noFill/>
          <a:ln w="9525">
            <a:noFill/>
            <a:miter lim="800000"/>
            <a:headEnd/>
            <a:tailEnd/>
          </a:ln>
        </p:spPr>
        <p:txBody>
          <a:bodyPr rot="0" vert="horz" wrap="square" lIns="91440" tIns="45720" rIns="91440" bIns="45720" anchor="t" anchorCtr="0">
            <a:noAutofit/>
          </a:bodyPr>
          <a:lstStyle/>
          <a:p>
            <a:r>
              <a:rPr lang="fr-FR" sz="900" i="1" u="sng" kern="0" dirty="0">
                <a:ea typeface="Calibri" panose="020F0502020204030204" pitchFamily="34" charset="0"/>
                <a:cs typeface="Times New Roman" panose="02020603050405020304" pitchFamily="18" charset="0"/>
              </a:rPr>
              <a:t>NB</a:t>
            </a:r>
            <a:r>
              <a:rPr lang="fr-FR" sz="900" i="1" kern="0" dirty="0">
                <a:ea typeface="Calibri" panose="020F0502020204030204" pitchFamily="34" charset="0"/>
                <a:cs typeface="Times New Roman" panose="02020603050405020304" pitchFamily="18" charset="0"/>
              </a:rPr>
              <a:t>: compteur installé sur 57m d’une ligne d’asperseur dans une planche, donc 285 L/h théoriques mesurés (57m x 5 goutteurs/m x 1L/h)</a:t>
            </a:r>
            <a:endParaRPr lang="fr-FR" sz="1050" kern="0" dirty="0">
              <a:latin typeface="Calibri" panose="020F0502020204030204" pitchFamily="34" charset="0"/>
              <a:ea typeface="Calibri" panose="020F0502020204030204" pitchFamily="34" charset="0"/>
              <a:cs typeface="Times New Roman" panose="02020603050405020304" pitchFamily="18" charset="0"/>
            </a:endParaRPr>
          </a:p>
        </p:txBody>
      </p:sp>
      <p:sp>
        <p:nvSpPr>
          <p:cNvPr id="19" name="Zone de texte 2"/>
          <p:cNvSpPr txBox="1">
            <a:spLocks noChangeArrowheads="1"/>
          </p:cNvSpPr>
          <p:nvPr/>
        </p:nvSpPr>
        <p:spPr bwMode="auto">
          <a:xfrm>
            <a:off x="280791" y="4790817"/>
            <a:ext cx="2534874" cy="176911"/>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Bef>
                <a:spcPts val="1400"/>
              </a:spcBef>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calcul des apports par plant</a:t>
            </a:r>
            <a:endParaRPr lang="fr-FR" sz="1600" kern="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7" name="Groupe 6"/>
          <p:cNvGrpSpPr/>
          <p:nvPr/>
        </p:nvGrpSpPr>
        <p:grpSpPr>
          <a:xfrm>
            <a:off x="5976689" y="53425"/>
            <a:ext cx="1065402" cy="552158"/>
            <a:chOff x="6253525" y="105170"/>
            <a:chExt cx="1065402" cy="552158"/>
          </a:xfrm>
        </p:grpSpPr>
        <p:sp>
          <p:nvSpPr>
            <p:cNvPr id="29" name="Zone de texte 10"/>
            <p:cNvSpPr txBox="1"/>
            <p:nvPr/>
          </p:nvSpPr>
          <p:spPr>
            <a:xfrm>
              <a:off x="6547024" y="105170"/>
              <a:ext cx="771903" cy="216599"/>
            </a:xfrm>
            <a:prstGeom prst="rect">
              <a:avLst/>
            </a:prstGeom>
            <a:solidFill>
              <a:schemeClr val="bg1"/>
            </a:solid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900" b="1" kern="150" dirty="0">
                  <a:ea typeface="Times New Roman" panose="02020603050405020304" pitchFamily="18" charset="0"/>
                  <a:cs typeface="Times New Roman" panose="02020603050405020304" pitchFamily="18" charset="0"/>
                </a:rPr>
                <a:t>Tensions</a:t>
              </a:r>
              <a:r>
                <a:rPr lang="fr-FR" sz="900" kern="150" dirty="0">
                  <a:solidFill>
                    <a:srgbClr val="0563C1"/>
                  </a:solidFill>
                  <a:ea typeface="Times New Roman" panose="02020603050405020304" pitchFamily="18" charset="0"/>
                  <a:cs typeface="Times New Roman" panose="02020603050405020304" pitchFamily="18" charset="0"/>
                </a:rPr>
                <a:t> </a:t>
              </a:r>
              <a:endParaRPr lang="fr-FR" sz="6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5" name="Image 4"/>
            <p:cNvPicPr>
              <a:picLocks noChangeAspect="1"/>
            </p:cNvPicPr>
            <p:nvPr/>
          </p:nvPicPr>
          <p:blipFill rotWithShape="1">
            <a:blip r:embed="rId6"/>
            <a:srcRect l="79886" t="43425" r="11376" b="51682"/>
            <a:stretch/>
          </p:blipFill>
          <p:spPr>
            <a:xfrm>
              <a:off x="6253525" y="321769"/>
              <a:ext cx="1065402" cy="335559"/>
            </a:xfrm>
            <a:prstGeom prst="rect">
              <a:avLst/>
            </a:prstGeom>
          </p:spPr>
        </p:pic>
      </p:grpSp>
    </p:spTree>
    <p:extLst>
      <p:ext uri="{BB962C8B-B14F-4D97-AF65-F5344CB8AC3E}">
        <p14:creationId xmlns:p14="http://schemas.microsoft.com/office/powerpoint/2010/main" val="37667334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 19"/>
          <p:cNvPicPr/>
          <p:nvPr/>
        </p:nvPicPr>
        <p:blipFill>
          <a:blip r:embed="rId3"/>
          <a:srcRect l="4832" t="6930" r="13005"/>
          <a:stretch/>
        </p:blipFill>
        <p:spPr>
          <a:xfrm>
            <a:off x="26457" y="3019774"/>
            <a:ext cx="5872459" cy="1312019"/>
          </a:xfrm>
          <a:prstGeom prst="rect">
            <a:avLst/>
          </a:prstGeom>
          <a:ln>
            <a:noFill/>
          </a:ln>
        </p:spPr>
      </p:pic>
      <p:grpSp>
        <p:nvGrpSpPr>
          <p:cNvPr id="12" name="Groupe 11"/>
          <p:cNvGrpSpPr/>
          <p:nvPr/>
        </p:nvGrpSpPr>
        <p:grpSpPr>
          <a:xfrm>
            <a:off x="5913496" y="2964940"/>
            <a:ext cx="5815584" cy="1390925"/>
            <a:chOff x="635508" y="3595974"/>
            <a:chExt cx="8256978" cy="2523744"/>
          </a:xfrm>
        </p:grpSpPr>
        <p:pic>
          <p:nvPicPr>
            <p:cNvPr id="10" name="Image 9"/>
            <p:cNvPicPr>
              <a:picLocks noChangeAspect="1"/>
            </p:cNvPicPr>
            <p:nvPr/>
          </p:nvPicPr>
          <p:blipFill rotWithShape="1">
            <a:blip r:embed="rId4"/>
            <a:srcRect l="6975" t="32267" r="25300" b="30933"/>
            <a:stretch/>
          </p:blipFill>
          <p:spPr>
            <a:xfrm>
              <a:off x="635508" y="3595974"/>
              <a:ext cx="8256978" cy="2523744"/>
            </a:xfrm>
            <a:prstGeom prst="rect">
              <a:avLst/>
            </a:prstGeom>
          </p:spPr>
        </p:pic>
        <p:sp>
          <p:nvSpPr>
            <p:cNvPr id="11" name="Rectangle 10"/>
            <p:cNvSpPr/>
            <p:nvPr/>
          </p:nvSpPr>
          <p:spPr>
            <a:xfrm>
              <a:off x="635508" y="3697361"/>
              <a:ext cx="196596" cy="2419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2" name="Titre 1"/>
          <p:cNvSpPr>
            <a:spLocks noGrp="1"/>
          </p:cNvSpPr>
          <p:nvPr>
            <p:ph type="title"/>
          </p:nvPr>
        </p:nvSpPr>
        <p:spPr>
          <a:xfrm>
            <a:off x="133200" y="219930"/>
            <a:ext cx="10980000" cy="864000"/>
          </a:xfrm>
        </p:spPr>
        <p:txBody>
          <a:bodyPr>
            <a:normAutofit fontScale="90000"/>
          </a:bodyPr>
          <a:lstStyle/>
          <a:p>
            <a:r>
              <a:rPr lang="fr-FR" altLang="fr-FR" dirty="0"/>
              <a:t>Suivi irrigation : tomates SA - GAEC de Faurejean</a:t>
            </a:r>
            <a:br>
              <a:rPr lang="fr-FR" altLang="fr-FR" dirty="0"/>
            </a:br>
            <a:r>
              <a:rPr lang="fr-FR" altLang="fr-FR" dirty="0"/>
              <a:t>Comparaison 2020 - 2021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31</a:t>
            </a:fld>
            <a:endParaRPr lang="fr-FR"/>
          </a:p>
        </p:txBody>
      </p:sp>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pic>
        <p:nvPicPr>
          <p:cNvPr id="9" name="Image 8"/>
          <p:cNvPicPr>
            <a:picLocks noChangeAspect="1"/>
          </p:cNvPicPr>
          <p:nvPr/>
        </p:nvPicPr>
        <p:blipFill rotWithShape="1">
          <a:blip r:embed="rId6"/>
          <a:srcRect l="9010" t="40679" r="25105" b="27067"/>
          <a:stretch/>
        </p:blipFill>
        <p:spPr>
          <a:xfrm>
            <a:off x="5921077" y="1478856"/>
            <a:ext cx="5861304" cy="1614018"/>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18" name="Image 17"/>
          <p:cNvPicPr>
            <a:picLocks noChangeAspect="1"/>
          </p:cNvPicPr>
          <p:nvPr/>
        </p:nvPicPr>
        <p:blipFill rotWithShape="1">
          <a:blip r:embed="rId7"/>
          <a:srcRect l="8296" t="31462" r="17589"/>
          <a:stretch/>
        </p:blipFill>
        <p:spPr>
          <a:xfrm>
            <a:off x="155361" y="1504703"/>
            <a:ext cx="5593623" cy="1728713"/>
          </a:xfrm>
          <a:prstGeom prst="rect">
            <a:avLst/>
          </a:prstGeom>
        </p:spPr>
      </p:pic>
      <p:sp>
        <p:nvSpPr>
          <p:cNvPr id="19" name="Zone de texte 2"/>
          <p:cNvSpPr txBox="1">
            <a:spLocks noChangeArrowheads="1"/>
          </p:cNvSpPr>
          <p:nvPr/>
        </p:nvSpPr>
        <p:spPr bwMode="auto">
          <a:xfrm>
            <a:off x="6826885" y="1223556"/>
            <a:ext cx="653358" cy="342593"/>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i="1" kern="0" dirty="0">
                <a:effectLst/>
                <a:latin typeface="Calibri" panose="020F0502020204030204" pitchFamily="34" charset="0"/>
                <a:ea typeface="Calibri" panose="020F0502020204030204" pitchFamily="34" charset="0"/>
                <a:cs typeface="Times New Roman" panose="02020603050405020304" pitchFamily="18" charset="0"/>
              </a:rPr>
              <a:t>2021 </a:t>
            </a:r>
          </a:p>
        </p:txBody>
      </p:sp>
      <p:cxnSp>
        <p:nvCxnSpPr>
          <p:cNvPr id="5" name="Connecteur droit 4"/>
          <p:cNvCxnSpPr/>
          <p:nvPr/>
        </p:nvCxnSpPr>
        <p:spPr>
          <a:xfrm>
            <a:off x="5780859" y="1252091"/>
            <a:ext cx="10714" cy="314514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flipV="1">
            <a:off x="26457" y="4343445"/>
            <a:ext cx="12192000" cy="498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Espace réservé du contenu 2"/>
          <p:cNvSpPr txBox="1">
            <a:spLocks/>
          </p:cNvSpPr>
          <p:nvPr/>
        </p:nvSpPr>
        <p:spPr>
          <a:xfrm>
            <a:off x="301819" y="4393247"/>
            <a:ext cx="5369073" cy="211554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fr-FR" sz="2000" b="1" dirty="0"/>
              <a:t>2020</a:t>
            </a:r>
            <a:r>
              <a:rPr lang="fr-FR" sz="2000" dirty="0"/>
              <a:t>: </a:t>
            </a:r>
          </a:p>
          <a:p>
            <a:pPr marL="0" indent="0">
              <a:lnSpc>
                <a:spcPct val="110000"/>
              </a:lnSpc>
              <a:spcBef>
                <a:spcPts val="0"/>
              </a:spcBef>
              <a:buNone/>
            </a:pPr>
            <a:r>
              <a:rPr lang="fr-FR" sz="2000" dirty="0"/>
              <a:t>Apports hebdomadaires</a:t>
            </a:r>
          </a:p>
          <a:p>
            <a:pPr marL="0" indent="0">
              <a:lnSpc>
                <a:spcPct val="110000"/>
              </a:lnSpc>
              <a:spcBef>
                <a:spcPts val="0"/>
              </a:spcBef>
              <a:buNone/>
            </a:pPr>
            <a:r>
              <a:rPr lang="fr-FR" sz="2000" dirty="0"/>
              <a:t>Maintien tensions à 50 cm dans la zone de confort</a:t>
            </a:r>
          </a:p>
          <a:p>
            <a:pPr marL="0" indent="0">
              <a:lnSpc>
                <a:spcPct val="110000"/>
              </a:lnSpc>
              <a:spcBef>
                <a:spcPts val="0"/>
              </a:spcBef>
              <a:buNone/>
            </a:pPr>
            <a:r>
              <a:rPr lang="fr-FR" sz="2000" dirty="0"/>
              <a:t>Tensions à 25 cm : pilotage irrigation</a:t>
            </a:r>
          </a:p>
        </p:txBody>
      </p:sp>
      <p:sp>
        <p:nvSpPr>
          <p:cNvPr id="26" name="Espace réservé du contenu 2"/>
          <p:cNvSpPr txBox="1">
            <a:spLocks/>
          </p:cNvSpPr>
          <p:nvPr/>
        </p:nvSpPr>
        <p:spPr>
          <a:xfrm>
            <a:off x="6435856" y="4383254"/>
            <a:ext cx="4139303" cy="211554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fr-FR" sz="2000" b="1" dirty="0"/>
              <a:t>2021</a:t>
            </a:r>
            <a:r>
              <a:rPr lang="fr-FR" sz="2000" dirty="0"/>
              <a:t>: </a:t>
            </a:r>
          </a:p>
          <a:p>
            <a:pPr marL="0" indent="0">
              <a:lnSpc>
                <a:spcPct val="110000"/>
              </a:lnSpc>
              <a:spcBef>
                <a:spcPts val="0"/>
              </a:spcBef>
              <a:buNone/>
            </a:pPr>
            <a:r>
              <a:rPr lang="fr-FR" sz="2000" dirty="0"/>
              <a:t>Apports + fréquents qu’en 2020</a:t>
            </a:r>
          </a:p>
          <a:p>
            <a:pPr marL="0" indent="0">
              <a:lnSpc>
                <a:spcPct val="110000"/>
              </a:lnSpc>
              <a:spcBef>
                <a:spcPts val="0"/>
              </a:spcBef>
              <a:buNone/>
            </a:pPr>
            <a:r>
              <a:rPr lang="fr-FR" sz="2000" dirty="0"/>
              <a:t>Oscillations tensions + importantes</a:t>
            </a:r>
          </a:p>
          <a:p>
            <a:pPr marL="0" indent="0">
              <a:lnSpc>
                <a:spcPct val="110000"/>
              </a:lnSpc>
              <a:spcBef>
                <a:spcPts val="0"/>
              </a:spcBef>
              <a:buNone/>
            </a:pPr>
            <a:endParaRPr lang="fr-FR" sz="2000" dirty="0"/>
          </a:p>
          <a:p>
            <a:pPr marL="0" indent="0">
              <a:lnSpc>
                <a:spcPct val="110000"/>
              </a:lnSpc>
              <a:spcBef>
                <a:spcPts val="0"/>
              </a:spcBef>
              <a:buNone/>
            </a:pPr>
            <a:r>
              <a:rPr lang="fr-FR" sz="2000" dirty="0">
                <a:sym typeface="Wingdings" panose="05000000000000000000" pitchFamily="2" charset="2"/>
              </a:rPr>
              <a:t> Différence types sols</a:t>
            </a:r>
            <a:r>
              <a:rPr lang="fr-FR" sz="2000" dirty="0"/>
              <a:t> </a:t>
            </a:r>
          </a:p>
        </p:txBody>
      </p:sp>
      <p:sp>
        <p:nvSpPr>
          <p:cNvPr id="27" name="Zone de texte 2"/>
          <p:cNvSpPr txBox="1">
            <a:spLocks noChangeArrowheads="1"/>
          </p:cNvSpPr>
          <p:nvPr/>
        </p:nvSpPr>
        <p:spPr bwMode="auto">
          <a:xfrm>
            <a:off x="133200" y="1223555"/>
            <a:ext cx="653358" cy="342593"/>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i="1" kern="0" dirty="0">
                <a:effectLst/>
                <a:latin typeface="Calibri" panose="020F0502020204030204" pitchFamily="34" charset="0"/>
                <a:ea typeface="Calibri" panose="020F0502020204030204" pitchFamily="34" charset="0"/>
                <a:cs typeface="Times New Roman" panose="02020603050405020304" pitchFamily="18" charset="0"/>
              </a:rPr>
              <a:t>2020 </a:t>
            </a:r>
          </a:p>
        </p:txBody>
      </p:sp>
    </p:spTree>
    <p:extLst>
      <p:ext uri="{BB962C8B-B14F-4D97-AF65-F5344CB8AC3E}">
        <p14:creationId xmlns:p14="http://schemas.microsoft.com/office/powerpoint/2010/main" val="7352898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80848" cy="864000"/>
          </a:xfrm>
        </p:spPr>
        <p:txBody>
          <a:bodyPr>
            <a:no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ZoneTexte 7"/>
          <p:cNvSpPr txBox="1"/>
          <p:nvPr/>
        </p:nvSpPr>
        <p:spPr>
          <a:xfrm>
            <a:off x="4809023" y="1128362"/>
            <a:ext cx="2123727" cy="461665"/>
          </a:xfrm>
          <a:prstGeom prst="rect">
            <a:avLst/>
          </a:prstGeom>
          <a:noFill/>
        </p:spPr>
        <p:txBody>
          <a:bodyPr wrap="square" rtlCol="0">
            <a:spAutoFit/>
          </a:bodyPr>
          <a:lstStyle/>
          <a:p>
            <a:pPr>
              <a:spcBef>
                <a:spcPts val="600"/>
              </a:spcBef>
              <a:buClr>
                <a:srgbClr val="008000"/>
              </a:buClr>
            </a:pPr>
            <a:r>
              <a:rPr lang="fr-FR" sz="2400" dirty="0">
                <a:solidFill>
                  <a:srgbClr val="00B050"/>
                </a:solidFill>
              </a:rPr>
              <a:t>Tomates 2020</a:t>
            </a:r>
          </a:p>
        </p:txBody>
      </p:sp>
      <p:pic>
        <p:nvPicPr>
          <p:cNvPr id="10" name="Image 9">
            <a:extLst>
              <a:ext uri="{FF2B5EF4-FFF2-40B4-BE49-F238E27FC236}">
                <a16:creationId xmlns:a16="http://schemas.microsoft.com/office/drawing/2014/main" id="{0607DFD2-2FEF-40D5-B0FC-3BB16D0EDC10}"/>
              </a:ext>
            </a:extLst>
          </p:cNvPr>
          <p:cNvPicPr>
            <a:picLocks noChangeAspect="1"/>
          </p:cNvPicPr>
          <p:nvPr/>
        </p:nvPicPr>
        <p:blipFill>
          <a:blip r:embed="rId4"/>
          <a:stretch>
            <a:fillRect/>
          </a:stretch>
        </p:blipFill>
        <p:spPr>
          <a:xfrm>
            <a:off x="2051541" y="2420138"/>
            <a:ext cx="7638692" cy="3867003"/>
          </a:xfrm>
          <a:prstGeom prst="rect">
            <a:avLst/>
          </a:prstGeom>
        </p:spPr>
      </p:pic>
      <p:sp>
        <p:nvSpPr>
          <p:cNvPr id="11" name="ZoneTexte 10">
            <a:extLst>
              <a:ext uri="{FF2B5EF4-FFF2-40B4-BE49-F238E27FC236}">
                <a16:creationId xmlns:a16="http://schemas.microsoft.com/office/drawing/2014/main" id="{11E8C462-B1A4-4E37-84C6-91B8947F0C4C}"/>
              </a:ext>
            </a:extLst>
          </p:cNvPr>
          <p:cNvSpPr txBox="1"/>
          <p:nvPr/>
        </p:nvSpPr>
        <p:spPr>
          <a:xfrm>
            <a:off x="1037348" y="1229636"/>
            <a:ext cx="2123727" cy="830997"/>
          </a:xfrm>
          <a:prstGeom prst="rect">
            <a:avLst/>
          </a:prstGeom>
          <a:noFill/>
        </p:spPr>
        <p:txBody>
          <a:bodyPr wrap="square" rtlCol="0">
            <a:spAutoFit/>
          </a:bodyPr>
          <a:lstStyle/>
          <a:p>
            <a:pPr>
              <a:spcBef>
                <a:spcPts val="600"/>
              </a:spcBef>
              <a:buClr>
                <a:srgbClr val="008000"/>
              </a:buClr>
            </a:pPr>
            <a:r>
              <a:rPr lang="fr-FR" sz="2400" dirty="0">
                <a:solidFill>
                  <a:srgbClr val="00B050"/>
                </a:solidFill>
              </a:rPr>
              <a:t>Oignons PC 2021</a:t>
            </a:r>
          </a:p>
        </p:txBody>
      </p:sp>
      <p:sp>
        <p:nvSpPr>
          <p:cNvPr id="12" name="ZoneTexte 11">
            <a:extLst>
              <a:ext uri="{FF2B5EF4-FFF2-40B4-BE49-F238E27FC236}">
                <a16:creationId xmlns:a16="http://schemas.microsoft.com/office/drawing/2014/main" id="{24F54F4A-494E-43C1-BAFA-E242E9ACF33B}"/>
              </a:ext>
            </a:extLst>
          </p:cNvPr>
          <p:cNvSpPr txBox="1"/>
          <p:nvPr/>
        </p:nvSpPr>
        <p:spPr>
          <a:xfrm>
            <a:off x="923886" y="3414041"/>
            <a:ext cx="2123727" cy="784830"/>
          </a:xfrm>
          <a:prstGeom prst="rect">
            <a:avLst/>
          </a:prstGeom>
          <a:noFill/>
        </p:spPr>
        <p:txBody>
          <a:bodyPr wrap="square" rtlCol="0">
            <a:spAutoFit/>
          </a:bodyPr>
          <a:lstStyle/>
          <a:p>
            <a:pPr>
              <a:spcBef>
                <a:spcPts val="600"/>
              </a:spcBef>
              <a:buClr>
                <a:srgbClr val="008000"/>
              </a:buClr>
            </a:pPr>
            <a:r>
              <a:rPr lang="fr-FR" sz="2000" dirty="0">
                <a:solidFill>
                  <a:srgbClr val="00B050"/>
                </a:solidFill>
              </a:rPr>
              <a:t>Tomates</a:t>
            </a:r>
          </a:p>
          <a:p>
            <a:pPr>
              <a:spcBef>
                <a:spcPts val="600"/>
              </a:spcBef>
              <a:buClr>
                <a:srgbClr val="008000"/>
              </a:buClr>
            </a:pPr>
            <a:r>
              <a:rPr lang="fr-FR" sz="2000" dirty="0">
                <a:solidFill>
                  <a:srgbClr val="00B050"/>
                </a:solidFill>
              </a:rPr>
              <a:t> 2021</a:t>
            </a:r>
          </a:p>
        </p:txBody>
      </p:sp>
      <p:sp>
        <p:nvSpPr>
          <p:cNvPr id="15" name="Rectangle 14">
            <a:extLst>
              <a:ext uri="{FF2B5EF4-FFF2-40B4-BE49-F238E27FC236}">
                <a16:creationId xmlns:a16="http://schemas.microsoft.com/office/drawing/2014/main" id="{2336841C-AD2D-4956-A9B1-1FCA264D9D3F}"/>
              </a:ext>
            </a:extLst>
          </p:cNvPr>
          <p:cNvSpPr/>
          <p:nvPr/>
        </p:nvSpPr>
        <p:spPr bwMode="auto">
          <a:xfrm rot="460773">
            <a:off x="5324259" y="3386311"/>
            <a:ext cx="377901" cy="941686"/>
          </a:xfrm>
          <a:prstGeom prst="rect">
            <a:avLst/>
          </a:prstGeom>
          <a:noFill/>
          <a:ln w="381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6" name="Rectangle 15">
            <a:extLst>
              <a:ext uri="{FF2B5EF4-FFF2-40B4-BE49-F238E27FC236}">
                <a16:creationId xmlns:a16="http://schemas.microsoft.com/office/drawing/2014/main" id="{48F3F99D-8693-489A-897E-6D6F6941BC55}"/>
              </a:ext>
            </a:extLst>
          </p:cNvPr>
          <p:cNvSpPr/>
          <p:nvPr/>
        </p:nvSpPr>
        <p:spPr bwMode="auto">
          <a:xfrm rot="470512">
            <a:off x="5843524" y="3412842"/>
            <a:ext cx="340078" cy="998073"/>
          </a:xfrm>
          <a:prstGeom prst="rect">
            <a:avLst/>
          </a:prstGeom>
          <a:noFill/>
          <a:ln w="381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7" name="Rectangle 16">
            <a:extLst>
              <a:ext uri="{FF2B5EF4-FFF2-40B4-BE49-F238E27FC236}">
                <a16:creationId xmlns:a16="http://schemas.microsoft.com/office/drawing/2014/main" id="{E035E918-85FF-4FAB-9F65-9FEF229F844A}"/>
              </a:ext>
            </a:extLst>
          </p:cNvPr>
          <p:cNvSpPr/>
          <p:nvPr/>
        </p:nvSpPr>
        <p:spPr bwMode="auto">
          <a:xfrm rot="16976245">
            <a:off x="3555671" y="2866147"/>
            <a:ext cx="137441" cy="1046400"/>
          </a:xfrm>
          <a:prstGeom prst="rect">
            <a:avLst/>
          </a:prstGeom>
          <a:noFill/>
          <a:ln w="381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8" name="Rectangle 17">
            <a:extLst>
              <a:ext uri="{FF2B5EF4-FFF2-40B4-BE49-F238E27FC236}">
                <a16:creationId xmlns:a16="http://schemas.microsoft.com/office/drawing/2014/main" id="{760702A7-2CBF-4A94-A6E9-B76BC441B3E4}"/>
              </a:ext>
            </a:extLst>
          </p:cNvPr>
          <p:cNvSpPr/>
          <p:nvPr/>
        </p:nvSpPr>
        <p:spPr bwMode="auto">
          <a:xfrm rot="16703311">
            <a:off x="3333300" y="3327202"/>
            <a:ext cx="394405" cy="1095687"/>
          </a:xfrm>
          <a:prstGeom prst="rect">
            <a:avLst/>
          </a:prstGeom>
          <a:noFill/>
          <a:ln w="381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cxnSp>
        <p:nvCxnSpPr>
          <p:cNvPr id="19" name="Connecteur droit avec flèche 18">
            <a:extLst>
              <a:ext uri="{FF2B5EF4-FFF2-40B4-BE49-F238E27FC236}">
                <a16:creationId xmlns:a16="http://schemas.microsoft.com/office/drawing/2014/main" id="{C50FEEEC-BF00-4473-AF37-50F56DB43C9D}"/>
              </a:ext>
            </a:extLst>
          </p:cNvPr>
          <p:cNvCxnSpPr/>
          <p:nvPr/>
        </p:nvCxnSpPr>
        <p:spPr bwMode="auto">
          <a:xfrm>
            <a:off x="1794412" y="3875045"/>
            <a:ext cx="1148423" cy="0"/>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ZoneTexte 19">
            <a:extLst>
              <a:ext uri="{FF2B5EF4-FFF2-40B4-BE49-F238E27FC236}">
                <a16:creationId xmlns:a16="http://schemas.microsoft.com/office/drawing/2014/main" id="{10D9FAE3-4DB7-4EF8-B2A1-1D3416C791CC}"/>
              </a:ext>
            </a:extLst>
          </p:cNvPr>
          <p:cNvSpPr txBox="1"/>
          <p:nvPr/>
        </p:nvSpPr>
        <p:spPr>
          <a:xfrm>
            <a:off x="6771496" y="1563244"/>
            <a:ext cx="2807395" cy="461665"/>
          </a:xfrm>
          <a:prstGeom prst="rect">
            <a:avLst/>
          </a:prstGeom>
          <a:noFill/>
        </p:spPr>
        <p:txBody>
          <a:bodyPr wrap="square" rtlCol="0">
            <a:spAutoFit/>
          </a:bodyPr>
          <a:lstStyle/>
          <a:p>
            <a:pPr>
              <a:spcBef>
                <a:spcPts val="600"/>
              </a:spcBef>
              <a:buClr>
                <a:srgbClr val="008000"/>
              </a:buClr>
            </a:pPr>
            <a:r>
              <a:rPr lang="fr-FR" sz="2400" dirty="0">
                <a:solidFill>
                  <a:srgbClr val="00B050"/>
                </a:solidFill>
              </a:rPr>
              <a:t>Carottes PC 2021</a:t>
            </a:r>
          </a:p>
        </p:txBody>
      </p:sp>
      <p:cxnSp>
        <p:nvCxnSpPr>
          <p:cNvPr id="21" name="Connecteur droit avec flèche 20">
            <a:extLst>
              <a:ext uri="{FF2B5EF4-FFF2-40B4-BE49-F238E27FC236}">
                <a16:creationId xmlns:a16="http://schemas.microsoft.com/office/drawing/2014/main" id="{E778A226-BDBF-4A29-A25B-8025FD6EE20B}"/>
              </a:ext>
            </a:extLst>
          </p:cNvPr>
          <p:cNvCxnSpPr/>
          <p:nvPr/>
        </p:nvCxnSpPr>
        <p:spPr bwMode="auto">
          <a:xfrm>
            <a:off x="2251612" y="1794076"/>
            <a:ext cx="796001" cy="1446449"/>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Connecteur droit avec flèche 21">
            <a:extLst>
              <a:ext uri="{FF2B5EF4-FFF2-40B4-BE49-F238E27FC236}">
                <a16:creationId xmlns:a16="http://schemas.microsoft.com/office/drawing/2014/main" id="{407C0A50-9AEA-4F78-B5A3-2A45A2FF2508}"/>
              </a:ext>
            </a:extLst>
          </p:cNvPr>
          <p:cNvCxnSpPr/>
          <p:nvPr/>
        </p:nvCxnSpPr>
        <p:spPr bwMode="auto">
          <a:xfrm>
            <a:off x="5513209" y="1645134"/>
            <a:ext cx="0" cy="1595391"/>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Connecteur droit avec flèche 22">
            <a:extLst>
              <a:ext uri="{FF2B5EF4-FFF2-40B4-BE49-F238E27FC236}">
                <a16:creationId xmlns:a16="http://schemas.microsoft.com/office/drawing/2014/main" id="{0D7D17B6-5527-4D67-816C-12F1B03846FB}"/>
              </a:ext>
            </a:extLst>
          </p:cNvPr>
          <p:cNvCxnSpPr/>
          <p:nvPr/>
        </p:nvCxnSpPr>
        <p:spPr bwMode="auto">
          <a:xfrm flipH="1">
            <a:off x="6020515" y="2060633"/>
            <a:ext cx="1975118" cy="1304651"/>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0542190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80848" cy="864000"/>
          </a:xfrm>
        </p:spPr>
        <p:txBody>
          <a:bodyPr>
            <a:no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Description</a:t>
            </a:r>
            <a:r>
              <a:rPr lang="fr-FR" sz="20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Sol limono-argileux</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Serre: 9.3 m x 40 m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Tomates greffés 2 têtes en mono-rang sur 3 planches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spcAft>
                <a:spcPts val="0"/>
              </a:spcAft>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2</a:t>
            </a:r>
            <a:r>
              <a:rPr lang="fr-FR" sz="20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20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Suivi tensions sur 3 profondeurs (25, 50, 80 cm)</a:t>
            </a:r>
          </a:p>
          <a:p>
            <a:pPr marL="0" indent="0">
              <a:lnSpc>
                <a:spcPct val="110000"/>
              </a:lnSpc>
              <a:spcBef>
                <a:spcPts val="600"/>
              </a:spcBef>
              <a:spcAft>
                <a:spcPts val="0"/>
              </a:spcAft>
              <a:buNone/>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0000"/>
              </a:lnSpc>
              <a:spcBef>
                <a:spcPts val="600"/>
              </a:spcBef>
              <a:buNone/>
            </a:pPr>
            <a:endParaRPr lang="fr-FR" sz="2000" i="1" dirty="0"/>
          </a:p>
        </p:txBody>
      </p:sp>
    </p:spTree>
    <p:extLst>
      <p:ext uri="{BB962C8B-B14F-4D97-AF65-F5344CB8AC3E}">
        <p14:creationId xmlns:p14="http://schemas.microsoft.com/office/powerpoint/2010/main" val="20280765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35128" cy="864000"/>
          </a:xfrm>
        </p:spPr>
        <p:txBody>
          <a:bodyPr>
            <a:norm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spcAft>
                <a:spcPts val="0"/>
              </a:spcAft>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2000" b="1"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Équipement par planche de tomates: </a:t>
            </a:r>
          </a:p>
          <a:p>
            <a:pPr marL="1371600" lvl="3"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rPr>
              <a:t>4 gaines goutteurs auto-</a:t>
            </a:r>
            <a:r>
              <a:rPr lang="fr-FR" sz="2000" kern="0" dirty="0" err="1">
                <a:latin typeface="Calibri" panose="020F0502020204030204" pitchFamily="34" charset="0"/>
                <a:ea typeface="Calibri" panose="020F0502020204030204" pitchFamily="34" charset="0"/>
                <a:cs typeface="Times New Roman" panose="02020603050405020304" pitchFamily="18" charset="0"/>
              </a:rPr>
              <a:t>régulants</a:t>
            </a:r>
            <a:r>
              <a:rPr lang="fr-FR" sz="2000" kern="0" dirty="0">
                <a:latin typeface="Calibri" panose="020F0502020204030204" pitchFamily="34" charset="0"/>
                <a:ea typeface="Calibri" panose="020F0502020204030204" pitchFamily="34" charset="0"/>
                <a:cs typeface="Times New Roman" panose="02020603050405020304" pitchFamily="18" charset="0"/>
              </a:rPr>
              <a:t> (même débit quelle que soit la pression)</a:t>
            </a:r>
          </a:p>
          <a:p>
            <a:pPr marL="1371600" lvl="3"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rPr>
              <a:t>goutteurs 33 cm (Q=1L/h)</a:t>
            </a: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12 gaines dans les planches </a:t>
            </a:r>
          </a:p>
          <a:p>
            <a:pPr marL="0" indent="0">
              <a:lnSpc>
                <a:spcPct val="110000"/>
              </a:lnSpc>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+ 4 allées entre planches équipées avec 1 gaine </a:t>
            </a:r>
            <a:r>
              <a:rPr lang="fr-FR" sz="2000" kern="0" dirty="0">
                <a:latin typeface="Calibri" panose="020F0502020204030204" pitchFamily="34" charset="0"/>
                <a:ea typeface="Calibri" panose="020F0502020204030204" pitchFamily="34" charset="0"/>
                <a:cs typeface="Times New Roman" panose="02020603050405020304" pitchFamily="18" charset="0"/>
              </a:rPr>
              <a:t>T-TAPE, goutteurs 33cm (Q=1L/h)</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4 gaines dans les allées</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8 goutteurs/plant environ</a:t>
            </a:r>
          </a:p>
          <a:p>
            <a:pPr>
              <a:lnSpc>
                <a:spcPct val="110000"/>
              </a:lnSpc>
              <a:spcBef>
                <a:spcPts val="600"/>
              </a:spcBef>
            </a:pPr>
            <a:endParaRPr lang="fr-FR" sz="2000" i="1" dirty="0"/>
          </a:p>
        </p:txBody>
      </p:sp>
    </p:spTree>
    <p:extLst>
      <p:ext uri="{BB962C8B-B14F-4D97-AF65-F5344CB8AC3E}">
        <p14:creationId xmlns:p14="http://schemas.microsoft.com/office/powerpoint/2010/main" val="5828443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580264" cy="864000"/>
          </a:xfrm>
        </p:spPr>
        <p:txBody>
          <a:bodyPr>
            <a:norm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3" name="Image 2"/>
          <p:cNvPicPr>
            <a:picLocks noChangeAspect="1"/>
          </p:cNvPicPr>
          <p:nvPr/>
        </p:nvPicPr>
        <p:blipFill rotWithShape="1">
          <a:blip r:embed="rId4"/>
          <a:srcRect l="9675" t="43465" r="20650" b="22801"/>
          <a:stretch/>
        </p:blipFill>
        <p:spPr>
          <a:xfrm>
            <a:off x="514610" y="1225299"/>
            <a:ext cx="8998408" cy="2450589"/>
          </a:xfrm>
          <a:prstGeom prst="rect">
            <a:avLst/>
          </a:prstGeom>
        </p:spPr>
      </p:pic>
      <p:pic>
        <p:nvPicPr>
          <p:cNvPr id="8" name="Image 7"/>
          <p:cNvPicPr>
            <a:picLocks noChangeAspect="1"/>
          </p:cNvPicPr>
          <p:nvPr/>
        </p:nvPicPr>
        <p:blipFill rotWithShape="1">
          <a:blip r:embed="rId5"/>
          <a:srcRect l="12000" t="29867" r="20650" b="36933"/>
          <a:stretch/>
        </p:blipFill>
        <p:spPr>
          <a:xfrm>
            <a:off x="852938" y="3800565"/>
            <a:ext cx="8793982" cy="2438420"/>
          </a:xfrm>
          <a:prstGeom prst="rect">
            <a:avLst/>
          </a:prstGeom>
        </p:spPr>
      </p:pic>
      <p:grpSp>
        <p:nvGrpSpPr>
          <p:cNvPr id="9" name="Groupe 8"/>
          <p:cNvGrpSpPr/>
          <p:nvPr/>
        </p:nvGrpSpPr>
        <p:grpSpPr>
          <a:xfrm>
            <a:off x="9779548" y="1734310"/>
            <a:ext cx="1855404" cy="833115"/>
            <a:chOff x="3298174" y="1559409"/>
            <a:chExt cx="1855404" cy="833115"/>
          </a:xfrm>
        </p:grpSpPr>
        <p:pic>
          <p:nvPicPr>
            <p:cNvPr id="11" name="Image 10"/>
            <p:cNvPicPr>
              <a:picLocks noChangeAspect="1"/>
            </p:cNvPicPr>
            <p:nvPr/>
          </p:nvPicPr>
          <p:blipFill rotWithShape="1">
            <a:blip r:embed="rId6"/>
            <a:srcRect l="79954" t="58471" r="11514" b="34923"/>
            <a:stretch/>
          </p:blipFill>
          <p:spPr>
            <a:xfrm>
              <a:off x="3298174" y="1559409"/>
              <a:ext cx="1607162" cy="780534"/>
            </a:xfrm>
            <a:prstGeom prst="rect">
              <a:avLst/>
            </a:prstGeom>
          </p:spPr>
        </p:pic>
        <p:sp>
          <p:nvSpPr>
            <p:cNvPr id="12" name="Zone de texte 2"/>
            <p:cNvSpPr txBox="1">
              <a:spLocks noChangeArrowheads="1"/>
            </p:cNvSpPr>
            <p:nvPr/>
          </p:nvSpPr>
          <p:spPr bwMode="auto">
            <a:xfrm>
              <a:off x="4290813" y="1572543"/>
              <a:ext cx="862765" cy="819981"/>
            </a:xfrm>
            <a:prstGeom prst="rect">
              <a:avLst/>
            </a:prstGeom>
            <a:solidFill>
              <a:schemeClr val="bg1"/>
            </a:solid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à 25cm</a:t>
              </a:r>
            </a:p>
            <a:p>
              <a:pPr>
                <a:spcAft>
                  <a:spcPts val="0"/>
                </a:spcAft>
              </a:pPr>
              <a:r>
                <a:rPr lang="fr-FR" sz="1600" b="1" kern="0" dirty="0">
                  <a:latin typeface="Calibri" panose="020F0502020204030204" pitchFamily="34" charset="0"/>
                  <a:ea typeface="Calibri" panose="020F0502020204030204" pitchFamily="34" charset="0"/>
                  <a:cs typeface="Times New Roman" panose="02020603050405020304" pitchFamily="18" charset="0"/>
                </a:rPr>
                <a:t>à 50cm</a:t>
              </a:r>
            </a:p>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à 80cm</a:t>
              </a:r>
            </a:p>
          </p:txBody>
        </p:sp>
      </p:grpSp>
      <p:sp>
        <p:nvSpPr>
          <p:cNvPr id="15" name="Zone de texte 2"/>
          <p:cNvSpPr txBox="1">
            <a:spLocks noChangeArrowheads="1"/>
          </p:cNvSpPr>
          <p:nvPr/>
        </p:nvSpPr>
        <p:spPr bwMode="auto">
          <a:xfrm>
            <a:off x="514610" y="3841930"/>
            <a:ext cx="2546207" cy="560052"/>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a:t>
            </a:r>
          </a:p>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compteur de l’installation </a:t>
            </a:r>
          </a:p>
        </p:txBody>
      </p:sp>
      <p:sp>
        <p:nvSpPr>
          <p:cNvPr id="16" name="Zone de texte 2"/>
          <p:cNvSpPr txBox="1">
            <a:spLocks noChangeArrowheads="1"/>
          </p:cNvSpPr>
          <p:nvPr/>
        </p:nvSpPr>
        <p:spPr bwMode="auto">
          <a:xfrm>
            <a:off x="671126" y="1255455"/>
            <a:ext cx="934720" cy="299836"/>
          </a:xfrm>
          <a:prstGeom prst="rect">
            <a:avLst/>
          </a:prstGeom>
          <a:solidFill>
            <a:schemeClr val="bg1">
              <a:alpha val="50000"/>
            </a:schemeClr>
          </a:solid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Tensions</a:t>
            </a:r>
          </a:p>
        </p:txBody>
      </p:sp>
    </p:spTree>
    <p:extLst>
      <p:ext uri="{BB962C8B-B14F-4D97-AF65-F5344CB8AC3E}">
        <p14:creationId xmlns:p14="http://schemas.microsoft.com/office/powerpoint/2010/main" val="22603896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89396" y="1334066"/>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Début campagne: avril - mai</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 tensions 1</a:t>
            </a:r>
            <a:r>
              <a:rPr lang="fr-FR" kern="0" baseline="30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er</a:t>
            </a: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horizon (25 cm) dans la zone de confort jusqu’à fin mai</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Tensions basses en profondeur (50 cm)</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Adaptation irrigation : arrêt (mai), remontée tensions à 50 cm</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Reprise irrigation mi-mai : diminution apports journaliers</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Tensions à 75 cm = 0 cb jusqu’en juin</a:t>
            </a:r>
          </a:p>
        </p:txBody>
      </p:sp>
    </p:spTree>
    <p:extLst>
      <p:ext uri="{BB962C8B-B14F-4D97-AF65-F5344CB8AC3E}">
        <p14:creationId xmlns:p14="http://schemas.microsoft.com/office/powerpoint/2010/main" val="3499637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89396" y="1334066"/>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endPar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600"/>
              </a:spcBef>
              <a:buNone/>
            </a:pPr>
            <a:r>
              <a:rPr lang="fr-FR"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Milieu de campagne: juin - juillet</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Hausse tensions sur 3 horizons: augmentation conso</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Assèchement 2 horizons supérieurs: adaptation irrigation sur 2 périodes</a:t>
            </a:r>
          </a:p>
          <a:p>
            <a:pPr marL="0" indent="0">
              <a:lnSpc>
                <a:spcPct val="110000"/>
              </a:lnSpc>
              <a:spcBef>
                <a:spcPts val="600"/>
              </a:spcBef>
              <a:buNone/>
            </a:pPr>
            <a:r>
              <a:rPr lang="fr-FR"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Fin campagne: août - septembre </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Stabilisation globale dans la zone de confort</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Fin de campagne humide (cf. météo)</a:t>
            </a:r>
          </a:p>
          <a:p>
            <a:pPr marL="0" indent="0">
              <a:lnSpc>
                <a:spcPct val="110000"/>
              </a:lnSpc>
              <a:buNone/>
            </a:pPr>
            <a:endParaRPr lang="fr-FR"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i="1" dirty="0"/>
          </a:p>
        </p:txBody>
      </p:sp>
    </p:spTree>
    <p:extLst>
      <p:ext uri="{BB962C8B-B14F-4D97-AF65-F5344CB8AC3E}">
        <p14:creationId xmlns:p14="http://schemas.microsoft.com/office/powerpoint/2010/main" val="29753499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a:srcRect l="9977" t="45626" r="20941" b="21713"/>
          <a:stretch/>
        </p:blipFill>
        <p:spPr>
          <a:xfrm>
            <a:off x="35101" y="2381746"/>
            <a:ext cx="7744586" cy="2023567"/>
          </a:xfrm>
          <a:prstGeom prst="rect">
            <a:avLst/>
          </a:prstGeom>
        </p:spPr>
      </p:pic>
      <p:pic>
        <p:nvPicPr>
          <p:cNvPr id="2" name="Image 1"/>
          <p:cNvPicPr>
            <a:picLocks noChangeAspect="1"/>
          </p:cNvPicPr>
          <p:nvPr/>
        </p:nvPicPr>
        <p:blipFill rotWithShape="1">
          <a:blip r:embed="rId3"/>
          <a:srcRect l="10459" t="45382" r="20941" b="19388"/>
          <a:stretch/>
        </p:blipFill>
        <p:spPr>
          <a:xfrm>
            <a:off x="35101" y="23069"/>
            <a:ext cx="7709483" cy="2227012"/>
          </a:xfrm>
          <a:prstGeom prst="rect">
            <a:avLst/>
          </a:prstGeom>
        </p:spPr>
      </p:pic>
      <p:sp>
        <p:nvSpPr>
          <p:cNvPr id="10" name="ZoneTexte 9"/>
          <p:cNvSpPr txBox="1"/>
          <p:nvPr/>
        </p:nvSpPr>
        <p:spPr>
          <a:xfrm>
            <a:off x="11890507" y="6616747"/>
            <a:ext cx="226085" cy="253916"/>
          </a:xfrm>
          <a:prstGeom prst="rect">
            <a:avLst/>
          </a:prstGeom>
          <a:noFill/>
        </p:spPr>
        <p:txBody>
          <a:bodyPr wrap="square" rtlCol="0">
            <a:spAutoFit/>
          </a:bodyPr>
          <a:lstStyle/>
          <a:p>
            <a:r>
              <a:rPr lang="fr-FR" sz="1050" dirty="0"/>
              <a:t>3</a:t>
            </a:r>
          </a:p>
        </p:txBody>
      </p:sp>
      <p:sp>
        <p:nvSpPr>
          <p:cNvPr id="65" name="Zone de texte 2"/>
          <p:cNvSpPr txBox="1">
            <a:spLocks noChangeArrowheads="1"/>
          </p:cNvSpPr>
          <p:nvPr/>
        </p:nvSpPr>
        <p:spPr bwMode="auto">
          <a:xfrm>
            <a:off x="0" y="2475149"/>
            <a:ext cx="2915116" cy="407690"/>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mc:AlternateContent xmlns:mc="http://schemas.openxmlformats.org/markup-compatibility/2006" xmlns:a14="http://schemas.microsoft.com/office/drawing/2010/main">
        <mc:Choice Requires="a14">
          <p:sp>
            <p:nvSpPr>
              <p:cNvPr id="79" name="Zone de texte 2"/>
              <p:cNvSpPr txBox="1">
                <a:spLocks noChangeArrowheads="1"/>
              </p:cNvSpPr>
              <p:nvPr/>
            </p:nvSpPr>
            <p:spPr bwMode="auto">
              <a:xfrm>
                <a:off x="7782687" y="16735"/>
                <a:ext cx="4336905" cy="6761569"/>
              </a:xfrm>
              <a:prstGeom prst="rect">
                <a:avLst/>
              </a:prstGeom>
              <a:solidFill>
                <a:schemeClr val="tx2">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10000"/>
                  </a:lnSpc>
                </a:pPr>
                <a:r>
                  <a:rPr lang="fr-FR" sz="1200" b="1" kern="0" dirty="0">
                    <a:latin typeface="Calibri" panose="020F0502020204030204" pitchFamily="34" charset="0"/>
                    <a:ea typeface="Calibri" panose="020F0502020204030204" pitchFamily="34" charset="0"/>
                    <a:cs typeface="Times New Roman" panose="02020603050405020304" pitchFamily="18" charset="0"/>
                  </a:rPr>
                  <a:t>GAEC de Champ-Boule</a:t>
                </a:r>
              </a:p>
              <a:p>
                <a:pPr algn="ctr">
                  <a:lnSpc>
                    <a:spcPct val="110000"/>
                  </a:lnSpc>
                </a:pPr>
                <a:r>
                  <a:rPr lang="fr-FR" sz="1200" b="1" kern="0" dirty="0">
                    <a:latin typeface="Calibri" panose="020F0502020204030204" pitchFamily="34" charset="0"/>
                    <a:ea typeface="Calibri" panose="020F0502020204030204" pitchFamily="34" charset="0"/>
                    <a:cs typeface="Times New Roman" panose="02020603050405020304" pitchFamily="18" charset="0"/>
                  </a:rPr>
                  <a:t>Barjac</a:t>
                </a:r>
                <a:endParaRPr lang="fr-FR" sz="12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fr-FR" sz="12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Sol limono-argileux</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2</a:t>
                </a:r>
                <a:r>
                  <a:rPr lang="fr-FR" sz="12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12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Suivi tensions sur 3 profondeurs (25, 50</a:t>
                </a:r>
                <a:r>
                  <a:rPr lang="fr-FR" sz="1200" kern="0">
                    <a:latin typeface="Calibri" panose="020F0502020204030204" pitchFamily="34" charset="0"/>
                    <a:ea typeface="Calibri" panose="020F0502020204030204" pitchFamily="34" charset="0"/>
                    <a:cs typeface="Times New Roman" panose="02020603050405020304" pitchFamily="18" charset="0"/>
                  </a:rPr>
                  <a:t>, 80 </a:t>
                </a:r>
                <a:r>
                  <a:rPr lang="fr-FR" sz="1200" kern="0" dirty="0">
                    <a:latin typeface="Calibri" panose="020F0502020204030204" pitchFamily="34" charset="0"/>
                    <a:ea typeface="Calibri" panose="020F0502020204030204" pitchFamily="34" charset="0"/>
                    <a:cs typeface="Times New Roman" panose="02020603050405020304" pitchFamily="18" charset="0"/>
                  </a:rPr>
                  <a:t>cm)</a:t>
                </a:r>
              </a:p>
              <a:p>
                <a:pPr>
                  <a:lnSpc>
                    <a:spcPct val="107000"/>
                  </a:lnSpc>
                  <a:spcBef>
                    <a:spcPts val="400"/>
                  </a:spcBef>
                </a:pPr>
                <a:r>
                  <a:rPr lang="fr-FR" sz="1200" kern="0" dirty="0">
                    <a:latin typeface="Calibri" panose="020F0502020204030204" pitchFamily="34" charset="0"/>
                    <a:ea typeface="Calibri" panose="020F0502020204030204" pitchFamily="34" charset="0"/>
                    <a:cs typeface="Times New Roman" panose="02020603050405020304" pitchFamily="18" charset="0"/>
                  </a:rPr>
                  <a:t>Tomates greffées 2 têtes en mono rang, écartement 50 cm</a:t>
                </a:r>
              </a:p>
              <a:p>
                <a:pPr>
                  <a:lnSpc>
                    <a:spcPct val="110000"/>
                  </a:lnSpc>
                </a:pPr>
                <a:r>
                  <a:rPr lang="fr-FR" sz="1200" u="sng" kern="0" dirty="0">
                    <a:latin typeface="Calibri" panose="020F0502020204030204" pitchFamily="34" charset="0"/>
                    <a:ea typeface="Calibri" panose="020F0502020204030204" pitchFamily="34" charset="0"/>
                    <a:cs typeface="Times New Roman" panose="02020603050405020304" pitchFamily="18" charset="0"/>
                  </a:rPr>
                  <a:t>Serre</a:t>
                </a:r>
                <a:r>
                  <a:rPr lang="fr-FR" sz="1200" kern="0" dirty="0">
                    <a:latin typeface="Calibri" panose="020F0502020204030204" pitchFamily="34" charset="0"/>
                    <a:ea typeface="Calibri" panose="020F0502020204030204" pitchFamily="34" charset="0"/>
                    <a:cs typeface="Times New Roman" panose="02020603050405020304" pitchFamily="18" charset="0"/>
                  </a:rPr>
                  <a:t>: 9.3 m x 40 m </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12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3 planches de tomates avec 4 gaines T-TAPE 33cm 1L/H </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12 gaines dans les planches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+ 4 allées avec 1 gaine </a:t>
                </a:r>
                <a:r>
                  <a:rPr lang="fr-FR" sz="1200" kern="0" dirty="0">
                    <a:latin typeface="Calibri" panose="020F0502020204030204" pitchFamily="34" charset="0"/>
                    <a:ea typeface="Calibri" panose="020F0502020204030204" pitchFamily="34" charset="0"/>
                    <a:cs typeface="Times New Roman" panose="02020603050405020304" pitchFamily="18" charset="0"/>
                  </a:rPr>
                  <a:t>T-TAPE 33cm 1L/H </a:t>
                </a:r>
                <a:endPar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4 gaines dans les allées</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8 goutteurs/plant environ</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L/plant</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quotidiens:  2 x 30 min/j environ, puis 2 x 15 min/j</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Interruptions en fonction des conditions météo</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Adaptations des apports selon l’évolution des tensions </a:t>
                </a:r>
              </a:p>
              <a:p>
                <a:pPr marL="171450" indent="-171450">
                  <a:lnSpc>
                    <a:spcPct val="110000"/>
                  </a:lnSpc>
                  <a:spcBef>
                    <a:spcPts val="400"/>
                  </a:spcBef>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2 à 12 L/plant/jour environ, selon les situations  </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mm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Avec le maillage de l’installation sur l’ensemble de la serre (écartement moyen entre gaines x écartement entre goutteurs)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et le débit de 1 L/h, on a:</a:t>
                </a:r>
              </a:p>
              <a:p>
                <a:pPr>
                  <a:lnSpc>
                    <a:spcPct val="110000"/>
                  </a:lnSpc>
                </a:pPr>
                <a:endPar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6 mm/h</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1.5 mm à 3 mm/apport </a:t>
                </a: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(15 à 30 min)</a:t>
                </a:r>
              </a:p>
              <a:p>
                <a:pPr marL="171450" indent="-171450">
                  <a:lnSpc>
                    <a:spcPct val="110000"/>
                  </a:lnSpc>
                  <a:buFont typeface="Wingdings" panose="05000000000000000000" pitchFamily="2" charset="2"/>
                  <a:buChar char="ð"/>
                </a:pPr>
                <a:endPar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1200" i="1"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Exemple</a:t>
                </a: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semaine 29 (19 au 25/07)</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8 L/plant/j en moyenne, soit 45 mm</a:t>
                </a:r>
              </a:p>
              <a:p>
                <a:pPr marL="171450" indent="-171450">
                  <a:lnSpc>
                    <a:spcPct val="110000"/>
                  </a:lnSpc>
                  <a:buFont typeface="Wingdings" panose="05000000000000000000" pitchFamily="2" charset="2"/>
                  <a:buChar char="ð"/>
                </a:pPr>
                <a:endPar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1000" b="1" i="1" u="sng" dirty="0"/>
                  <a:t>Rappel</a:t>
                </a:r>
                <a:r>
                  <a:rPr lang="fr-FR" sz="1000" b="1" i="1" dirty="0"/>
                  <a:t>: </a:t>
                </a:r>
                <a14:m>
                  <m:oMath xmlns:m="http://schemas.openxmlformats.org/officeDocument/2006/math">
                    <m:r>
                      <m:rPr>
                        <m:nor/>
                      </m:rPr>
                      <a:rPr lang="fr-FR" sz="1000" b="1" i="1"/>
                      <m:t>pluviom</m:t>
                    </m:r>
                    <m:r>
                      <m:rPr>
                        <m:nor/>
                      </m:rPr>
                      <a:rPr lang="fr-FR" sz="1000" b="1" i="1"/>
                      <m:t>é</m:t>
                    </m:r>
                    <m:r>
                      <m:rPr>
                        <m:nor/>
                      </m:rPr>
                      <a:rPr lang="fr-FR" sz="1000" b="1" i="1"/>
                      <m:t>trie</m:t>
                    </m:r>
                    <m:r>
                      <m:rPr>
                        <m:nor/>
                      </m:rPr>
                      <a:rPr lang="fr-FR" sz="1000" b="1" i="1"/>
                      <m:t> </m:t>
                    </m:r>
                    <m:r>
                      <m:rPr>
                        <m:nor/>
                      </m:rPr>
                      <a:rPr lang="fr-FR" sz="1000" b="1" i="1"/>
                      <m:t>horaire</m:t>
                    </m:r>
                    <m:r>
                      <m:rPr>
                        <m:nor/>
                      </m:rPr>
                      <a:rPr lang="fr-FR" sz="1000" b="1" i="1"/>
                      <m:t> </m:t>
                    </m:r>
                    <m:d>
                      <m:dPr>
                        <m:ctrlPr>
                          <a:rPr lang="fr-FR" sz="1000" b="1" i="1">
                            <a:latin typeface="Cambria Math" panose="02040503050406030204" pitchFamily="18" charset="0"/>
                          </a:rPr>
                        </m:ctrlPr>
                      </m:dPr>
                      <m:e>
                        <m:r>
                          <m:rPr>
                            <m:nor/>
                          </m:rPr>
                          <a:rPr lang="fr-FR" sz="1000" b="1" i="1"/>
                          <m:t>mm</m:t>
                        </m:r>
                        <m:r>
                          <m:rPr>
                            <m:nor/>
                          </m:rPr>
                          <a:rPr lang="fr-FR" sz="1000" b="1" i="1"/>
                          <m:t>/</m:t>
                        </m:r>
                        <m:r>
                          <m:rPr>
                            <m:nor/>
                          </m:rPr>
                          <a:rPr lang="fr-FR" sz="1000" b="1" i="1"/>
                          <m:t>h</m:t>
                        </m:r>
                      </m:e>
                    </m:d>
                    <m:r>
                      <m:rPr>
                        <m:nor/>
                      </m:rPr>
                      <a:rPr lang="fr-FR" sz="1000" b="1" i="1"/>
                      <m:t> = </m:t>
                    </m:r>
                    <m:f>
                      <m:fPr>
                        <m:ctrlPr>
                          <a:rPr lang="fr-FR" sz="1000" b="1" i="1">
                            <a:latin typeface="Cambria Math" panose="02040503050406030204" pitchFamily="18" charset="0"/>
                          </a:rPr>
                        </m:ctrlPr>
                      </m:fPr>
                      <m:num>
                        <m:r>
                          <m:rPr>
                            <m:nor/>
                          </m:rPr>
                          <a:rPr lang="fr-FR" sz="1000" b="1" i="1"/>
                          <m:t>d</m:t>
                        </m:r>
                        <m:r>
                          <m:rPr>
                            <m:nor/>
                          </m:rPr>
                          <a:rPr lang="fr-FR" sz="1000" b="1" i="1"/>
                          <m:t>é</m:t>
                        </m:r>
                        <m:r>
                          <m:rPr>
                            <m:nor/>
                          </m:rPr>
                          <a:rPr lang="fr-FR" sz="1000" b="1" i="1"/>
                          <m:t>bit</m:t>
                        </m:r>
                        <m:r>
                          <m:rPr>
                            <m:nor/>
                          </m:rPr>
                          <a:rPr lang="fr-FR" sz="1000" b="1" i="1"/>
                          <m:t> </m:t>
                        </m:r>
                        <m:r>
                          <m:rPr>
                            <m:nor/>
                          </m:rPr>
                          <a:rPr lang="fr-FR" sz="1000" b="1" i="1"/>
                          <m:t>des</m:t>
                        </m:r>
                        <m:r>
                          <m:rPr>
                            <m:nor/>
                          </m:rPr>
                          <a:rPr lang="fr-FR" sz="1000" b="1" i="1"/>
                          <m:t> </m:t>
                        </m:r>
                        <m:r>
                          <m:rPr>
                            <m:nor/>
                          </m:rPr>
                          <a:rPr lang="fr-FR" sz="1000" b="1" i="1"/>
                          <m:t>goutteurs</m:t>
                        </m:r>
                        <m:r>
                          <m:rPr>
                            <m:nor/>
                          </m:rPr>
                          <a:rPr lang="fr-FR" sz="1000" b="1" i="1"/>
                          <m:t> </m:t>
                        </m:r>
                        <m:d>
                          <m:dPr>
                            <m:ctrlPr>
                              <a:rPr lang="fr-FR" sz="1000" b="1" i="1">
                                <a:latin typeface="Cambria Math" panose="02040503050406030204" pitchFamily="18" charset="0"/>
                              </a:rPr>
                            </m:ctrlPr>
                          </m:dPr>
                          <m:e>
                            <m:r>
                              <m:rPr>
                                <m:nor/>
                              </m:rPr>
                              <a:rPr lang="fr-FR" sz="1000" b="1" i="1"/>
                              <m:t>L</m:t>
                            </m:r>
                            <m:r>
                              <m:rPr>
                                <m:nor/>
                              </m:rPr>
                              <a:rPr lang="fr-FR" sz="1000" b="1" i="1"/>
                              <m:t>/</m:t>
                            </m:r>
                            <m:r>
                              <m:rPr>
                                <m:nor/>
                              </m:rPr>
                              <a:rPr lang="fr-FR" sz="1000" b="1" i="1"/>
                              <m:t>h</m:t>
                            </m:r>
                          </m:e>
                        </m:d>
                      </m:num>
                      <m:den>
                        <m:r>
                          <m:rPr>
                            <m:nor/>
                          </m:rPr>
                          <a:rPr lang="fr-FR" sz="1000" b="1" i="1"/>
                          <m:t>maillage</m:t>
                        </m:r>
                        <m:r>
                          <m:rPr>
                            <m:nor/>
                          </m:rPr>
                          <a:rPr lang="fr-FR" sz="1000" b="1" i="1"/>
                          <m:t> (</m:t>
                        </m:r>
                        <m:r>
                          <m:rPr>
                            <m:nor/>
                          </m:rPr>
                          <a:rPr lang="fr-FR" sz="1000" b="1" i="1" smtClean="0"/>
                          <m:t>m</m:t>
                        </m:r>
                        <m:r>
                          <m:rPr>
                            <m:nor/>
                          </m:rPr>
                          <a:rPr lang="fr-FR" sz="1000" b="1" i="1" smtClean="0"/>
                          <m:t>²)</m:t>
                        </m:r>
                      </m:den>
                    </m:f>
                  </m:oMath>
                </a14:m>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fr-FR" sz="1200" kern="0"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9" name="Zone de texte 2"/>
              <p:cNvSpPr txBox="1">
                <a:spLocks noRot="1" noChangeAspect="1" noMove="1" noResize="1" noEditPoints="1" noAdjustHandles="1" noChangeArrowheads="1" noChangeShapeType="1" noTextEdit="1"/>
              </p:cNvSpPr>
              <p:nvPr/>
            </p:nvSpPr>
            <p:spPr bwMode="auto">
              <a:xfrm>
                <a:off x="7782687" y="16735"/>
                <a:ext cx="4336905" cy="6761569"/>
              </a:xfrm>
              <a:prstGeom prst="rect">
                <a:avLst/>
              </a:prstGeom>
              <a:blipFill rotWithShape="0">
                <a:blip r:embed="rId4"/>
                <a:stretch>
                  <a:fillRect/>
                </a:stretch>
              </a:blipFill>
              <a:ln w="9525">
                <a:solidFill>
                  <a:srgbClr val="000000"/>
                </a:solidFill>
                <a:miter lim="800000"/>
                <a:headEnd/>
                <a:tailEnd/>
              </a:ln>
            </p:spPr>
            <p:txBody>
              <a:bodyPr/>
              <a:lstStyle/>
              <a:p>
                <a:r>
                  <a:rPr lang="fr-FR">
                    <a:noFill/>
                  </a:rPr>
                  <a:t> </a:t>
                </a:r>
              </a:p>
            </p:txBody>
          </p:sp>
        </mc:Fallback>
      </mc:AlternateContent>
      <p:sp>
        <p:nvSpPr>
          <p:cNvPr id="11" name="Zone de texte 2"/>
          <p:cNvSpPr txBox="1">
            <a:spLocks noChangeArrowheads="1"/>
          </p:cNvSpPr>
          <p:nvPr/>
        </p:nvSpPr>
        <p:spPr bwMode="auto">
          <a:xfrm>
            <a:off x="0" y="4405313"/>
            <a:ext cx="7902429" cy="313014"/>
          </a:xfrm>
          <a:prstGeom prst="rect">
            <a:avLst/>
          </a:prstGeom>
          <a:noFill/>
          <a:ln w="9525">
            <a:noFill/>
            <a:miter lim="800000"/>
            <a:headEnd/>
            <a:tailEnd/>
          </a:ln>
        </p:spPr>
        <p:txBody>
          <a:bodyPr rot="0" vert="horz" wrap="square" lIns="91440" tIns="45720" rIns="91440" bIns="45720" anchor="t" anchorCtr="0">
            <a:noAutofit/>
          </a:bodyPr>
          <a:lstStyle/>
          <a:p>
            <a:r>
              <a:rPr lang="fr-FR" sz="900" i="1" u="sng" kern="0" dirty="0">
                <a:ea typeface="Calibri" panose="020F0502020204030204" pitchFamily="34" charset="0"/>
                <a:cs typeface="Times New Roman" panose="02020603050405020304" pitchFamily="18" charset="0"/>
              </a:rPr>
              <a:t>NB</a:t>
            </a:r>
            <a:r>
              <a:rPr lang="fr-FR" sz="900" i="1" kern="0" dirty="0">
                <a:ea typeface="Calibri" panose="020F0502020204030204" pitchFamily="34" charset="0"/>
                <a:cs typeface="Times New Roman" panose="02020603050405020304" pitchFamily="18" charset="0"/>
              </a:rPr>
              <a:t>: compteur installé sur 24m d’une ligne d’asperseur dans une planche, donc 73 L/h théoriques mesurés (24m x 3.03 goutteurs/m x 1L/h)</a:t>
            </a:r>
            <a:endParaRPr lang="fr-FR" sz="1050" kern="0" dirty="0">
              <a:latin typeface="Calibri" panose="020F0502020204030204" pitchFamily="34" charset="0"/>
              <a:ea typeface="Calibri" panose="020F0502020204030204" pitchFamily="34" charset="0"/>
              <a:cs typeface="Times New Roman" panose="02020603050405020304" pitchFamily="18" charset="0"/>
            </a:endParaRPr>
          </a:p>
        </p:txBody>
      </p:sp>
      <p:sp>
        <p:nvSpPr>
          <p:cNvPr id="19" name="Zone de texte 2"/>
          <p:cNvSpPr txBox="1">
            <a:spLocks noChangeArrowheads="1"/>
          </p:cNvSpPr>
          <p:nvPr/>
        </p:nvSpPr>
        <p:spPr bwMode="auto">
          <a:xfrm>
            <a:off x="1245525" y="4767001"/>
            <a:ext cx="2534874" cy="176911"/>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Bef>
                <a:spcPts val="1400"/>
              </a:spcBef>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calcul des apports par plant</a:t>
            </a:r>
            <a:endParaRPr lang="fr-FR" sz="1600" kern="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 8"/>
          <p:cNvPicPr>
            <a:picLocks noChangeAspect="1"/>
          </p:cNvPicPr>
          <p:nvPr/>
        </p:nvPicPr>
        <p:blipFill>
          <a:blip r:embed="rId5"/>
          <a:stretch>
            <a:fillRect/>
          </a:stretch>
        </p:blipFill>
        <p:spPr>
          <a:xfrm>
            <a:off x="0" y="4753940"/>
            <a:ext cx="7642371" cy="2107777"/>
          </a:xfrm>
          <a:prstGeom prst="rect">
            <a:avLst/>
          </a:prstGeom>
        </p:spPr>
      </p:pic>
      <p:grpSp>
        <p:nvGrpSpPr>
          <p:cNvPr id="3" name="Groupe 2"/>
          <p:cNvGrpSpPr/>
          <p:nvPr/>
        </p:nvGrpSpPr>
        <p:grpSpPr>
          <a:xfrm>
            <a:off x="3367597" y="1384235"/>
            <a:ext cx="1192671" cy="639136"/>
            <a:chOff x="3367597" y="1384235"/>
            <a:chExt cx="1192671" cy="639136"/>
          </a:xfrm>
        </p:grpSpPr>
        <p:sp>
          <p:nvSpPr>
            <p:cNvPr id="29" name="Zone de texte 10"/>
            <p:cNvSpPr txBox="1"/>
            <p:nvPr/>
          </p:nvSpPr>
          <p:spPr>
            <a:xfrm>
              <a:off x="3367597" y="1384235"/>
              <a:ext cx="771903" cy="216599"/>
            </a:xfrm>
            <a:prstGeom prst="rect">
              <a:avLst/>
            </a:prstGeom>
            <a:solidFill>
              <a:schemeClr val="bg1"/>
            </a:solid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900" b="1" kern="150" dirty="0">
                  <a:ea typeface="Times New Roman" panose="02020603050405020304" pitchFamily="18" charset="0"/>
                  <a:cs typeface="Times New Roman" panose="02020603050405020304" pitchFamily="18" charset="0"/>
                </a:rPr>
                <a:t>Tensions</a:t>
              </a:r>
              <a:r>
                <a:rPr lang="fr-FR" sz="900" kern="150" dirty="0">
                  <a:solidFill>
                    <a:srgbClr val="0563C1"/>
                  </a:solidFill>
                  <a:ea typeface="Times New Roman" panose="02020603050405020304" pitchFamily="18" charset="0"/>
                  <a:cs typeface="Times New Roman" panose="02020603050405020304" pitchFamily="18" charset="0"/>
                </a:rPr>
                <a:t> </a:t>
              </a:r>
              <a:endParaRPr lang="fr-FR" sz="6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14" name="Image 13"/>
            <p:cNvPicPr>
              <a:picLocks noChangeAspect="1"/>
            </p:cNvPicPr>
            <p:nvPr/>
          </p:nvPicPr>
          <p:blipFill rotWithShape="1">
            <a:blip r:embed="rId6"/>
            <a:srcRect l="79954" t="58471" r="11514" b="34923"/>
            <a:stretch/>
          </p:blipFill>
          <p:spPr>
            <a:xfrm>
              <a:off x="3371850" y="1555520"/>
              <a:ext cx="1040236" cy="453005"/>
            </a:xfrm>
            <a:prstGeom prst="rect">
              <a:avLst/>
            </a:prstGeom>
          </p:spPr>
        </p:pic>
        <p:sp>
          <p:nvSpPr>
            <p:cNvPr id="13" name="Zone de texte 2"/>
            <p:cNvSpPr txBox="1">
              <a:spLocks noChangeArrowheads="1"/>
            </p:cNvSpPr>
            <p:nvPr/>
          </p:nvSpPr>
          <p:spPr bwMode="auto">
            <a:xfrm>
              <a:off x="4001843" y="1534337"/>
              <a:ext cx="558425" cy="489034"/>
            </a:xfrm>
            <a:prstGeom prst="rect">
              <a:avLst/>
            </a:prstGeom>
            <a:solidFill>
              <a:schemeClr val="bg1"/>
            </a:solidFill>
            <a:ln w="9525">
              <a:noFill/>
              <a:miter lim="800000"/>
              <a:headEnd/>
              <a:tailEnd/>
            </a:ln>
          </p:spPr>
          <p:txBody>
            <a:bodyPr rot="0" vert="horz" wrap="square" lIns="91440" tIns="45720" rIns="91440" bIns="45720" anchor="t" anchorCtr="0">
              <a:noAutofit/>
            </a:bodyPr>
            <a:lstStyle/>
            <a:p>
              <a:pPr>
                <a:spcAft>
                  <a:spcPts val="0"/>
                </a:spcAft>
              </a:pPr>
              <a:r>
                <a:rPr lang="fr-FR" sz="900" b="1" kern="0" dirty="0">
                  <a:effectLst/>
                  <a:latin typeface="Calibri" panose="020F0502020204030204" pitchFamily="34" charset="0"/>
                  <a:ea typeface="Calibri" panose="020F0502020204030204" pitchFamily="34" charset="0"/>
                  <a:cs typeface="Times New Roman" panose="02020603050405020304" pitchFamily="18" charset="0"/>
                </a:rPr>
                <a:t>à 25cm</a:t>
              </a:r>
            </a:p>
            <a:p>
              <a:pPr>
                <a:spcAft>
                  <a:spcPts val="0"/>
                </a:spcAft>
              </a:pPr>
              <a:r>
                <a:rPr lang="fr-FR" sz="900" b="1" kern="0" dirty="0">
                  <a:latin typeface="Calibri" panose="020F0502020204030204" pitchFamily="34" charset="0"/>
                  <a:ea typeface="Calibri" panose="020F0502020204030204" pitchFamily="34" charset="0"/>
                  <a:cs typeface="Times New Roman" panose="02020603050405020304" pitchFamily="18" charset="0"/>
                </a:rPr>
                <a:t>à 50cm</a:t>
              </a:r>
            </a:p>
            <a:p>
              <a:pPr>
                <a:spcAft>
                  <a:spcPts val="0"/>
                </a:spcAft>
              </a:pPr>
              <a:r>
                <a:rPr lang="fr-FR" sz="900" b="1" kern="0" dirty="0">
                  <a:effectLst/>
                  <a:latin typeface="Calibri" panose="020F0502020204030204" pitchFamily="34" charset="0"/>
                  <a:ea typeface="Calibri" panose="020F0502020204030204" pitchFamily="34" charset="0"/>
                  <a:cs typeface="Times New Roman" panose="02020603050405020304" pitchFamily="18" charset="0"/>
                </a:rPr>
                <a:t>à 80cm</a:t>
              </a:r>
            </a:p>
          </p:txBody>
        </p:sp>
      </p:grpSp>
    </p:spTree>
    <p:extLst>
      <p:ext uri="{BB962C8B-B14F-4D97-AF65-F5344CB8AC3E}">
        <p14:creationId xmlns:p14="http://schemas.microsoft.com/office/powerpoint/2010/main" val="1400189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25984" cy="864000"/>
          </a:xfrm>
        </p:spPr>
        <p:txBody>
          <a:bodyPr>
            <a:normAutofit/>
          </a:bodyPr>
          <a:lstStyle/>
          <a:p>
            <a:r>
              <a:rPr lang="fr-FR" altLang="fr-FR" dirty="0"/>
              <a:t>Suivi irrigation : tomates SA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39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endParaRPr lang="fr-FR" sz="20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graphicFrame>
        <p:nvGraphicFramePr>
          <p:cNvPr id="9" name="Tableau 8"/>
          <p:cNvGraphicFramePr>
            <a:graphicFrameLocks noGrp="1"/>
          </p:cNvGraphicFramePr>
          <p:nvPr>
            <p:extLst>
              <p:ext uri="{D42A27DB-BD31-4B8C-83A1-F6EECF244321}">
                <p14:modId xmlns:p14="http://schemas.microsoft.com/office/powerpoint/2010/main" val="47882137"/>
              </p:ext>
            </p:extLst>
          </p:nvPr>
        </p:nvGraphicFramePr>
        <p:xfrm>
          <a:off x="1216152" y="1305550"/>
          <a:ext cx="9180576" cy="4649673"/>
        </p:xfrm>
        <a:graphic>
          <a:graphicData uri="http://schemas.openxmlformats.org/drawingml/2006/table">
            <a:tbl>
              <a:tblPr>
                <a:tableStyleId>{BC89EF96-8CEA-46FF-86C4-4CE0E7609802}</a:tableStyleId>
              </a:tblPr>
              <a:tblGrid>
                <a:gridCol w="1004147">
                  <a:extLst>
                    <a:ext uri="{9D8B030D-6E8A-4147-A177-3AD203B41FA5}">
                      <a16:colId xmlns:a16="http://schemas.microsoft.com/office/drawing/2014/main" val="20000"/>
                    </a:ext>
                  </a:extLst>
                </a:gridCol>
                <a:gridCol w="2219041">
                  <a:extLst>
                    <a:ext uri="{9D8B030D-6E8A-4147-A177-3AD203B41FA5}">
                      <a16:colId xmlns:a16="http://schemas.microsoft.com/office/drawing/2014/main" val="20001"/>
                    </a:ext>
                  </a:extLst>
                </a:gridCol>
                <a:gridCol w="1809944">
                  <a:extLst>
                    <a:ext uri="{9D8B030D-6E8A-4147-A177-3AD203B41FA5}">
                      <a16:colId xmlns:a16="http://schemas.microsoft.com/office/drawing/2014/main" val="20002"/>
                    </a:ext>
                  </a:extLst>
                </a:gridCol>
                <a:gridCol w="1376053">
                  <a:extLst>
                    <a:ext uri="{9D8B030D-6E8A-4147-A177-3AD203B41FA5}">
                      <a16:colId xmlns:a16="http://schemas.microsoft.com/office/drawing/2014/main" val="20003"/>
                    </a:ext>
                  </a:extLst>
                </a:gridCol>
                <a:gridCol w="2771391">
                  <a:extLst>
                    <a:ext uri="{9D8B030D-6E8A-4147-A177-3AD203B41FA5}">
                      <a16:colId xmlns:a16="http://schemas.microsoft.com/office/drawing/2014/main" val="20004"/>
                    </a:ext>
                  </a:extLst>
                </a:gridCol>
              </a:tblGrid>
              <a:tr h="657412">
                <a:tc>
                  <a:txBody>
                    <a:bodyPr/>
                    <a:lstStyle/>
                    <a:p>
                      <a:pPr algn="ctr" fontAlgn="b"/>
                      <a:r>
                        <a:rPr lang="fr-FR" sz="2200" b="1" u="none" strike="noStrike" dirty="0">
                          <a:effectLst/>
                        </a:rPr>
                        <a:t>n° semaine</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dates</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a:effectLst/>
                        </a:rPr>
                        <a:t>ETP cumulée @ ST GIRONS</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err="1">
                          <a:effectLst/>
                        </a:rPr>
                        <a:t>Kc</a:t>
                      </a:r>
                      <a:r>
                        <a:rPr lang="fr-FR" sz="2200" b="1" u="none" strike="noStrike" dirty="0">
                          <a:effectLst/>
                        </a:rPr>
                        <a:t> tomate</a:t>
                      </a:r>
                      <a:endParaRPr lang="fr-FR" sz="2200" b="1"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b="1" u="none" strike="noStrike" dirty="0" err="1">
                          <a:effectLst/>
                        </a:rPr>
                        <a:t>Kc</a:t>
                      </a:r>
                      <a:r>
                        <a:rPr lang="fr-FR" sz="2200" b="1" u="none" strike="noStrike" dirty="0">
                          <a:effectLst/>
                        </a:rPr>
                        <a:t> x ETP</a:t>
                      </a:r>
                      <a:endParaRPr lang="fr-FR" sz="2200" b="1" i="0" u="none" strike="noStrike" dirty="0">
                        <a:solidFill>
                          <a:srgbClr val="FF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0"/>
                  </a:ext>
                </a:extLst>
              </a:tr>
              <a:tr h="441277">
                <a:tc>
                  <a:txBody>
                    <a:bodyPr/>
                    <a:lstStyle/>
                    <a:p>
                      <a:pPr algn="r" fontAlgn="b"/>
                      <a:r>
                        <a:rPr lang="fr-FR" sz="2200" u="none" strike="noStrike" dirty="0">
                          <a:effectLst/>
                        </a:rPr>
                        <a:t>27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5/07 - 11/07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26,4</a:t>
                      </a:r>
                    </a:p>
                  </a:txBody>
                  <a:tcPr marL="7620" marR="7620" marT="7620" marB="0" anchor="b"/>
                </a:tc>
                <a:tc>
                  <a:txBody>
                    <a:bodyPr/>
                    <a:lstStyle/>
                    <a:p>
                      <a:pPr marL="0" algn="r" defTabSz="914400" rtl="0" eaLnBrk="1" fontAlgn="b" latinLnBrk="0" hangingPunct="1"/>
                      <a:r>
                        <a:rPr lang="fr-FR" sz="2400" b="0" u="none" strike="noStrike" kern="1200">
                          <a:solidFill>
                            <a:schemeClr val="tx1"/>
                          </a:solidFill>
                          <a:effectLst/>
                          <a:latin typeface="+mn-lt"/>
                          <a:ea typeface="+mn-ea"/>
                          <a:cs typeface="+mn-cs"/>
                        </a:rPr>
                        <a:t>0,9</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23,8</a:t>
                      </a:r>
                    </a:p>
                  </a:txBody>
                  <a:tcPr marL="7620" marR="7620" marT="7620" marB="0" anchor="b"/>
                </a:tc>
                <a:extLst>
                  <a:ext uri="{0D108BD9-81ED-4DB2-BD59-A6C34878D82A}">
                    <a16:rowId xmlns:a16="http://schemas.microsoft.com/office/drawing/2014/main" val="10001"/>
                  </a:ext>
                </a:extLst>
              </a:tr>
              <a:tr h="441277">
                <a:tc>
                  <a:txBody>
                    <a:bodyPr/>
                    <a:lstStyle/>
                    <a:p>
                      <a:pPr algn="r" fontAlgn="b"/>
                      <a:r>
                        <a:rPr lang="fr-FR" sz="2200" u="none" strike="noStrike" dirty="0">
                          <a:effectLst/>
                        </a:rPr>
                        <a:t>28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12/07 - 18/07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a:solidFill>
                            <a:schemeClr val="tx1"/>
                          </a:solidFill>
                          <a:effectLst/>
                          <a:latin typeface="+mn-lt"/>
                          <a:ea typeface="+mn-ea"/>
                          <a:cs typeface="+mn-cs"/>
                        </a:rPr>
                        <a:t>24</a:t>
                      </a:r>
                    </a:p>
                  </a:txBody>
                  <a:tcPr marL="7620" marR="7620" marT="7620" marB="0" anchor="b"/>
                </a:tc>
                <a:tc>
                  <a:txBody>
                    <a:bodyPr/>
                    <a:lstStyle/>
                    <a:p>
                      <a:pPr marL="0" algn="r" defTabSz="914400" rtl="0" eaLnBrk="1" fontAlgn="b" latinLnBrk="0" hangingPunct="1"/>
                      <a:r>
                        <a:rPr lang="fr-FR" sz="2400" b="0" u="none" strike="noStrike" kern="1200">
                          <a:solidFill>
                            <a:schemeClr val="tx1"/>
                          </a:solidFill>
                          <a:effectLst/>
                          <a:latin typeface="+mn-lt"/>
                          <a:ea typeface="+mn-ea"/>
                          <a:cs typeface="+mn-cs"/>
                        </a:rPr>
                        <a:t>0,9</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21,6</a:t>
                      </a:r>
                    </a:p>
                  </a:txBody>
                  <a:tcPr marL="7620" marR="7620" marT="7620" marB="0" anchor="b"/>
                </a:tc>
                <a:extLst>
                  <a:ext uri="{0D108BD9-81ED-4DB2-BD59-A6C34878D82A}">
                    <a16:rowId xmlns:a16="http://schemas.microsoft.com/office/drawing/2014/main" val="10002"/>
                  </a:ext>
                </a:extLst>
              </a:tr>
              <a:tr h="441277">
                <a:tc>
                  <a:txBody>
                    <a:bodyPr/>
                    <a:lstStyle/>
                    <a:p>
                      <a:pPr algn="r" fontAlgn="b"/>
                      <a:r>
                        <a:rPr lang="fr-FR" sz="2200" u="none" strike="noStrike" dirty="0">
                          <a:effectLst/>
                        </a:rPr>
                        <a:t>29</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19/07 - 25/07</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31</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0,9</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27,9</a:t>
                      </a:r>
                    </a:p>
                  </a:txBody>
                  <a:tcPr marL="7620" marR="7620" marT="7620" marB="0" anchor="b"/>
                </a:tc>
                <a:extLst>
                  <a:ext uri="{0D108BD9-81ED-4DB2-BD59-A6C34878D82A}">
                    <a16:rowId xmlns:a16="http://schemas.microsoft.com/office/drawing/2014/main" val="10003"/>
                  </a:ext>
                </a:extLst>
              </a:tr>
              <a:tr h="441277">
                <a:tc>
                  <a:txBody>
                    <a:bodyPr/>
                    <a:lstStyle/>
                    <a:p>
                      <a:pPr algn="r" fontAlgn="b"/>
                      <a:r>
                        <a:rPr lang="fr-FR" sz="2200" u="none" strike="noStrike" dirty="0">
                          <a:effectLst/>
                        </a:rPr>
                        <a:t>30</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26/07 - 01/08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17,5</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0,9</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15,8</a:t>
                      </a:r>
                    </a:p>
                  </a:txBody>
                  <a:tcPr marL="7620" marR="7620" marT="7620" marB="0" anchor="b"/>
                </a:tc>
                <a:extLst>
                  <a:ext uri="{0D108BD9-81ED-4DB2-BD59-A6C34878D82A}">
                    <a16:rowId xmlns:a16="http://schemas.microsoft.com/office/drawing/2014/main" val="10004"/>
                  </a:ext>
                </a:extLst>
              </a:tr>
              <a:tr h="441277">
                <a:tc>
                  <a:txBody>
                    <a:bodyPr/>
                    <a:lstStyle/>
                    <a:p>
                      <a:pPr algn="r" fontAlgn="b"/>
                      <a:r>
                        <a:rPr lang="fr-FR" sz="2200" u="none" strike="noStrike" dirty="0">
                          <a:effectLst/>
                        </a:rPr>
                        <a:t>31</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02/08 - 08/08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a:solidFill>
                            <a:schemeClr val="tx1"/>
                          </a:solidFill>
                          <a:effectLst/>
                          <a:latin typeface="+mn-lt"/>
                          <a:ea typeface="+mn-ea"/>
                          <a:cs typeface="+mn-cs"/>
                        </a:rPr>
                        <a:t>19,4</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0,9</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17,5</a:t>
                      </a:r>
                    </a:p>
                  </a:txBody>
                  <a:tcPr marL="7620" marR="7620" marT="7620" marB="0" anchor="b"/>
                </a:tc>
                <a:extLst>
                  <a:ext uri="{0D108BD9-81ED-4DB2-BD59-A6C34878D82A}">
                    <a16:rowId xmlns:a16="http://schemas.microsoft.com/office/drawing/2014/main" val="10005"/>
                  </a:ext>
                </a:extLst>
              </a:tr>
              <a:tr h="441277">
                <a:tc>
                  <a:txBody>
                    <a:bodyPr/>
                    <a:lstStyle/>
                    <a:p>
                      <a:pPr algn="r" fontAlgn="b"/>
                      <a:r>
                        <a:rPr lang="fr-FR" sz="2200" u="none" strike="noStrike" dirty="0">
                          <a:effectLst/>
                        </a:rPr>
                        <a:t>32</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09/08 - 15/08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28,3</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0,7</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19,8</a:t>
                      </a:r>
                    </a:p>
                  </a:txBody>
                  <a:tcPr marL="7620" marR="7620" marT="7620" marB="0" anchor="b"/>
                </a:tc>
                <a:extLst>
                  <a:ext uri="{0D108BD9-81ED-4DB2-BD59-A6C34878D82A}">
                    <a16:rowId xmlns:a16="http://schemas.microsoft.com/office/drawing/2014/main" val="10006"/>
                  </a:ext>
                </a:extLst>
              </a:tr>
              <a:tr h="441277">
                <a:tc>
                  <a:txBody>
                    <a:bodyPr/>
                    <a:lstStyle/>
                    <a:p>
                      <a:pPr algn="r" fontAlgn="b"/>
                      <a:r>
                        <a:rPr lang="fr-FR" sz="2200" u="none" strike="noStrike" dirty="0">
                          <a:effectLst/>
                        </a:rPr>
                        <a:t>33</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16/08 - 22/08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21,9</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0,7</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15,3</a:t>
                      </a:r>
                    </a:p>
                  </a:txBody>
                  <a:tcPr marL="7620" marR="7620" marT="7620" marB="0" anchor="b"/>
                </a:tc>
                <a:extLst>
                  <a:ext uri="{0D108BD9-81ED-4DB2-BD59-A6C34878D82A}">
                    <a16:rowId xmlns:a16="http://schemas.microsoft.com/office/drawing/2014/main" val="10007"/>
                  </a:ext>
                </a:extLst>
              </a:tr>
              <a:tr h="441277">
                <a:tc>
                  <a:txBody>
                    <a:bodyPr/>
                    <a:lstStyle/>
                    <a:p>
                      <a:pPr algn="r" fontAlgn="b"/>
                      <a:r>
                        <a:rPr lang="fr-FR" sz="2200" u="none" strike="noStrike" dirty="0">
                          <a:effectLst/>
                        </a:rPr>
                        <a:t>34</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23/08 - 29/08</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27,2</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0,7</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19,0</a:t>
                      </a:r>
                    </a:p>
                  </a:txBody>
                  <a:tcPr marL="7620" marR="7620" marT="7620" marB="0" anchor="b"/>
                </a:tc>
                <a:extLst>
                  <a:ext uri="{0D108BD9-81ED-4DB2-BD59-A6C34878D82A}">
                    <a16:rowId xmlns:a16="http://schemas.microsoft.com/office/drawing/2014/main" val="10008"/>
                  </a:ext>
                </a:extLst>
              </a:tr>
              <a:tr h="441277">
                <a:tc>
                  <a:txBody>
                    <a:bodyPr/>
                    <a:lstStyle/>
                    <a:p>
                      <a:pPr algn="r" fontAlgn="b"/>
                      <a:r>
                        <a:rPr lang="fr-FR" sz="2200" u="none" strike="noStrike" dirty="0">
                          <a:effectLst/>
                        </a:rPr>
                        <a:t>35</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fr-FR" sz="2200" u="none" strike="noStrike" dirty="0">
                          <a:effectLst/>
                        </a:rPr>
                        <a:t>30/09 - 05/09</a:t>
                      </a:r>
                      <a:endParaRPr lang="fr-FR" sz="2200" b="0" i="0" u="none" strike="noStrike" dirty="0">
                        <a:solidFill>
                          <a:srgbClr val="000000"/>
                        </a:solidFill>
                        <a:effectLst/>
                        <a:latin typeface="Calibri" panose="020F0502020204030204" pitchFamily="34" charset="0"/>
                      </a:endParaRP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23</a:t>
                      </a:r>
                    </a:p>
                  </a:txBody>
                  <a:tcPr marL="7620" marR="7620" marT="7620" marB="0" anchor="b"/>
                </a:tc>
                <a:tc>
                  <a:txBody>
                    <a:bodyPr/>
                    <a:lstStyle/>
                    <a:p>
                      <a:pPr marL="0" algn="r" defTabSz="914400" rtl="0" eaLnBrk="1" fontAlgn="b" latinLnBrk="0" hangingPunct="1"/>
                      <a:r>
                        <a:rPr lang="fr-FR" sz="2400" b="0" u="none" strike="noStrike" kern="1200" dirty="0">
                          <a:solidFill>
                            <a:schemeClr val="tx1"/>
                          </a:solidFill>
                          <a:effectLst/>
                          <a:latin typeface="+mn-lt"/>
                          <a:ea typeface="+mn-ea"/>
                          <a:cs typeface="+mn-cs"/>
                        </a:rPr>
                        <a:t>0,7</a:t>
                      </a:r>
                    </a:p>
                  </a:txBody>
                  <a:tcPr marL="7620" marR="7620" marT="7620" marB="0" anchor="b"/>
                </a:tc>
                <a:tc>
                  <a:txBody>
                    <a:bodyPr/>
                    <a:lstStyle/>
                    <a:p>
                      <a:pPr marL="0" algn="ctr" defTabSz="914400" rtl="0" eaLnBrk="1" fontAlgn="b" latinLnBrk="0" hangingPunct="1"/>
                      <a:r>
                        <a:rPr lang="fr-FR" sz="2400" b="1" u="none" strike="noStrike" kern="1200" dirty="0">
                          <a:solidFill>
                            <a:schemeClr val="tx1"/>
                          </a:solidFill>
                          <a:effectLst/>
                          <a:latin typeface="+mn-lt"/>
                          <a:ea typeface="+mn-ea"/>
                          <a:cs typeface="+mn-cs"/>
                        </a:rPr>
                        <a:t>16,1</a:t>
                      </a:r>
                    </a:p>
                  </a:txBody>
                  <a:tcPr marL="7620" marR="7620" marT="7620" marB="0" anchor="b"/>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4170985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Image 27"/>
          <p:cNvPicPr/>
          <p:nvPr/>
        </p:nvPicPr>
        <p:blipFill rotWithShape="1">
          <a:blip r:embed="rId3"/>
          <a:srcRect l="9634" t="23354" r="16692"/>
          <a:stretch/>
        </p:blipFill>
        <p:spPr>
          <a:xfrm>
            <a:off x="504576" y="2884143"/>
            <a:ext cx="4903018" cy="1420119"/>
          </a:xfrm>
          <a:prstGeom prst="rect">
            <a:avLst/>
          </a:prstGeom>
          <a:ln>
            <a:noFill/>
          </a:ln>
        </p:spPr>
      </p:pic>
      <p:pic>
        <p:nvPicPr>
          <p:cNvPr id="24" name="Image 23"/>
          <p:cNvPicPr>
            <a:picLocks noChangeAspect="1"/>
          </p:cNvPicPr>
          <p:nvPr/>
        </p:nvPicPr>
        <p:blipFill rotWithShape="1">
          <a:blip r:embed="rId4"/>
          <a:srcRect l="9837" t="48701" r="24889" b="19201"/>
          <a:stretch/>
        </p:blipFill>
        <p:spPr>
          <a:xfrm>
            <a:off x="133200" y="1266757"/>
            <a:ext cx="5274394" cy="1574185"/>
          </a:xfrm>
          <a:prstGeom prst="rect">
            <a:avLst/>
          </a:prstGeom>
        </p:spPr>
      </p:pic>
      <p:pic>
        <p:nvPicPr>
          <p:cNvPr id="23" name="Image 22"/>
          <p:cNvPicPr>
            <a:picLocks noChangeAspect="1"/>
          </p:cNvPicPr>
          <p:nvPr/>
        </p:nvPicPr>
        <p:blipFill rotWithShape="1">
          <a:blip r:embed="rId5"/>
          <a:srcRect l="11999" t="29867" r="24448" b="36933"/>
          <a:stretch/>
        </p:blipFill>
        <p:spPr>
          <a:xfrm>
            <a:off x="6027820" y="2730261"/>
            <a:ext cx="5233633" cy="1537891"/>
          </a:xfrm>
          <a:prstGeom prst="rect">
            <a:avLst/>
          </a:prstGeom>
        </p:spPr>
      </p:pic>
      <p:sp>
        <p:nvSpPr>
          <p:cNvPr id="2" name="Titre 1"/>
          <p:cNvSpPr>
            <a:spLocks noGrp="1"/>
          </p:cNvSpPr>
          <p:nvPr>
            <p:ph type="title"/>
          </p:nvPr>
        </p:nvSpPr>
        <p:spPr>
          <a:xfrm>
            <a:off x="133200" y="219930"/>
            <a:ext cx="10980000" cy="864000"/>
          </a:xfrm>
        </p:spPr>
        <p:txBody>
          <a:bodyPr>
            <a:normAutofit fontScale="90000"/>
          </a:bodyPr>
          <a:lstStyle/>
          <a:p>
            <a:r>
              <a:rPr lang="fr-FR" altLang="fr-FR" dirty="0"/>
              <a:t>Suivi irrigation : tomates SA - GAEC de Champ Boule</a:t>
            </a:r>
            <a:br>
              <a:rPr lang="fr-FR" altLang="fr-FR" dirty="0"/>
            </a:br>
            <a:r>
              <a:rPr lang="fr-FR" altLang="fr-FR" dirty="0"/>
              <a:t>Comparaison 2020 - 2021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40</a:t>
            </a:fld>
            <a:endParaRPr lang="fr-FR"/>
          </a:p>
        </p:txBody>
      </p:sp>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cxnSp>
        <p:nvCxnSpPr>
          <p:cNvPr id="5" name="Connecteur droit 4"/>
          <p:cNvCxnSpPr/>
          <p:nvPr/>
        </p:nvCxnSpPr>
        <p:spPr>
          <a:xfrm>
            <a:off x="5780859" y="1252091"/>
            <a:ext cx="10714" cy="314514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flipV="1">
            <a:off x="26457" y="4343445"/>
            <a:ext cx="12192000" cy="498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Espace réservé du contenu 2"/>
          <p:cNvSpPr txBox="1">
            <a:spLocks/>
          </p:cNvSpPr>
          <p:nvPr/>
        </p:nvSpPr>
        <p:spPr>
          <a:xfrm>
            <a:off x="6382" y="4362038"/>
            <a:ext cx="5682384" cy="211554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fr-FR" sz="2000" b="1" dirty="0"/>
              <a:t>2020</a:t>
            </a:r>
            <a:r>
              <a:rPr lang="fr-FR" sz="2000" dirty="0"/>
              <a:t>: </a:t>
            </a:r>
          </a:p>
          <a:p>
            <a:pPr marL="0" indent="0">
              <a:lnSpc>
                <a:spcPct val="110000"/>
              </a:lnSpc>
              <a:spcBef>
                <a:spcPts val="0"/>
              </a:spcBef>
              <a:buNone/>
            </a:pPr>
            <a:r>
              <a:rPr lang="fr-FR" sz="2000" dirty="0"/>
              <a:t>Apports quotidiens, adaptations en fonction évolution tensions: arrêts apports </a:t>
            </a:r>
          </a:p>
          <a:p>
            <a:pPr marL="0" indent="0">
              <a:lnSpc>
                <a:spcPct val="110000"/>
              </a:lnSpc>
              <a:spcBef>
                <a:spcPts val="0"/>
              </a:spcBef>
              <a:buNone/>
            </a:pPr>
            <a:r>
              <a:rPr lang="fr-FR" sz="2000" dirty="0"/>
              <a:t>Fortes oscillations tensions sur 2 horizons, alternance excès et assèchement</a:t>
            </a:r>
          </a:p>
        </p:txBody>
      </p:sp>
      <p:sp>
        <p:nvSpPr>
          <p:cNvPr id="26" name="Espace réservé du contenu 2"/>
          <p:cNvSpPr txBox="1">
            <a:spLocks/>
          </p:cNvSpPr>
          <p:nvPr/>
        </p:nvSpPr>
        <p:spPr>
          <a:xfrm>
            <a:off x="5688766" y="4401220"/>
            <a:ext cx="5682384" cy="211554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fr-FR" sz="2000" b="1" dirty="0"/>
              <a:t>2021</a:t>
            </a:r>
            <a:r>
              <a:rPr lang="fr-FR" sz="2000" dirty="0"/>
              <a:t>: </a:t>
            </a:r>
          </a:p>
          <a:p>
            <a:pPr marL="0" indent="0">
              <a:lnSpc>
                <a:spcPct val="110000"/>
              </a:lnSpc>
              <a:spcBef>
                <a:spcPts val="0"/>
              </a:spcBef>
              <a:buNone/>
            </a:pPr>
            <a:r>
              <a:rPr lang="fr-FR" sz="2000" dirty="0"/>
              <a:t>Apports quotidiens avec arrêts irrigation en fonction tensions</a:t>
            </a:r>
          </a:p>
          <a:p>
            <a:pPr marL="0" indent="0">
              <a:lnSpc>
                <a:spcPct val="110000"/>
              </a:lnSpc>
              <a:spcBef>
                <a:spcPts val="0"/>
              </a:spcBef>
              <a:buNone/>
            </a:pPr>
            <a:r>
              <a:rPr lang="fr-FR" sz="2000" dirty="0"/>
              <a:t>Meilleur maintien tensions dans zone confort</a:t>
            </a:r>
          </a:p>
          <a:p>
            <a:pPr marL="0" indent="0">
              <a:lnSpc>
                <a:spcPct val="110000"/>
              </a:lnSpc>
              <a:spcBef>
                <a:spcPts val="0"/>
              </a:spcBef>
              <a:buNone/>
            </a:pPr>
            <a:endParaRPr lang="fr-FR" sz="2000" dirty="0"/>
          </a:p>
          <a:p>
            <a:pPr marL="0" indent="0">
              <a:lnSpc>
                <a:spcPct val="110000"/>
              </a:lnSpc>
              <a:spcBef>
                <a:spcPts val="0"/>
              </a:spcBef>
              <a:buNone/>
            </a:pPr>
            <a:endParaRPr lang="fr-FR" sz="2000" dirty="0"/>
          </a:p>
        </p:txBody>
      </p:sp>
      <p:sp>
        <p:nvSpPr>
          <p:cNvPr id="27" name="Zone de texte 2"/>
          <p:cNvSpPr txBox="1">
            <a:spLocks noChangeArrowheads="1"/>
          </p:cNvSpPr>
          <p:nvPr/>
        </p:nvSpPr>
        <p:spPr bwMode="auto">
          <a:xfrm>
            <a:off x="133200" y="1223555"/>
            <a:ext cx="653358" cy="342593"/>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i="1" kern="0" dirty="0">
                <a:effectLst/>
                <a:latin typeface="Calibri" panose="020F0502020204030204" pitchFamily="34" charset="0"/>
                <a:ea typeface="Calibri" panose="020F0502020204030204" pitchFamily="34" charset="0"/>
                <a:cs typeface="Times New Roman" panose="02020603050405020304" pitchFamily="18" charset="0"/>
              </a:rPr>
              <a:t>2020 </a:t>
            </a:r>
          </a:p>
        </p:txBody>
      </p:sp>
      <p:pic>
        <p:nvPicPr>
          <p:cNvPr id="22" name="Image 21"/>
          <p:cNvPicPr>
            <a:picLocks noChangeAspect="1"/>
          </p:cNvPicPr>
          <p:nvPr/>
        </p:nvPicPr>
        <p:blipFill rotWithShape="1">
          <a:blip r:embed="rId7"/>
          <a:srcRect l="10478" t="43465" r="24655" b="22801"/>
          <a:stretch/>
        </p:blipFill>
        <p:spPr>
          <a:xfrm>
            <a:off x="5815586" y="1266757"/>
            <a:ext cx="5327360" cy="1558352"/>
          </a:xfrm>
          <a:prstGeom prst="rect">
            <a:avLst/>
          </a:prstGeom>
        </p:spPr>
      </p:pic>
      <p:sp>
        <p:nvSpPr>
          <p:cNvPr id="19" name="Zone de texte 2"/>
          <p:cNvSpPr txBox="1">
            <a:spLocks noChangeArrowheads="1"/>
          </p:cNvSpPr>
          <p:nvPr/>
        </p:nvSpPr>
        <p:spPr bwMode="auto">
          <a:xfrm>
            <a:off x="5769321" y="1177908"/>
            <a:ext cx="653358" cy="342593"/>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i="1" kern="0" dirty="0">
                <a:effectLst/>
                <a:latin typeface="Calibri" panose="020F0502020204030204" pitchFamily="34" charset="0"/>
                <a:ea typeface="Calibri" panose="020F0502020204030204" pitchFamily="34" charset="0"/>
                <a:cs typeface="Times New Roman" panose="02020603050405020304" pitchFamily="18" charset="0"/>
              </a:rPr>
              <a:t>2021 </a:t>
            </a:r>
          </a:p>
        </p:txBody>
      </p:sp>
    </p:spTree>
    <p:extLst>
      <p:ext uri="{BB962C8B-B14F-4D97-AF65-F5344CB8AC3E}">
        <p14:creationId xmlns:p14="http://schemas.microsoft.com/office/powerpoint/2010/main" val="157089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80848" cy="864000"/>
          </a:xfrm>
        </p:spPr>
        <p:txBody>
          <a:bodyPr>
            <a:noAutofit/>
          </a:bodyPr>
          <a:lstStyle/>
          <a:p>
            <a:r>
              <a:rPr lang="fr-FR" altLang="fr-FR" dirty="0"/>
              <a:t>Suivi irrigation : tomates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41</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8" name="Image 7">
            <a:extLst>
              <a:ext uri="{FF2B5EF4-FFF2-40B4-BE49-F238E27FC236}">
                <a16:creationId xmlns:a16="http://schemas.microsoft.com/office/drawing/2014/main" id="{4066E8AC-7A88-4811-810F-3432BF3BF8A8}"/>
              </a:ext>
            </a:extLst>
          </p:cNvPr>
          <p:cNvPicPr>
            <a:picLocks noChangeAspect="1"/>
          </p:cNvPicPr>
          <p:nvPr/>
        </p:nvPicPr>
        <p:blipFill rotWithShape="1">
          <a:blip r:embed="rId4"/>
          <a:srcRect b="9925"/>
          <a:stretch/>
        </p:blipFill>
        <p:spPr>
          <a:xfrm>
            <a:off x="2528768" y="1576769"/>
            <a:ext cx="7131331" cy="44401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ZoneTexte 9">
            <a:extLst>
              <a:ext uri="{FF2B5EF4-FFF2-40B4-BE49-F238E27FC236}">
                <a16:creationId xmlns:a16="http://schemas.microsoft.com/office/drawing/2014/main" id="{0C8F3A2F-6359-4BF3-A797-BAB714272BAC}"/>
              </a:ext>
            </a:extLst>
          </p:cNvPr>
          <p:cNvSpPr txBox="1"/>
          <p:nvPr/>
        </p:nvSpPr>
        <p:spPr>
          <a:xfrm>
            <a:off x="640080" y="3674711"/>
            <a:ext cx="2123727" cy="461665"/>
          </a:xfrm>
          <a:prstGeom prst="rect">
            <a:avLst/>
          </a:prstGeom>
          <a:noFill/>
        </p:spPr>
        <p:txBody>
          <a:bodyPr wrap="square" rtlCol="0">
            <a:spAutoFit/>
          </a:bodyPr>
          <a:lstStyle/>
          <a:p>
            <a:pPr>
              <a:spcBef>
                <a:spcPts val="600"/>
              </a:spcBef>
              <a:buClr>
                <a:srgbClr val="008000"/>
              </a:buClr>
            </a:pPr>
            <a:r>
              <a:rPr lang="fr-FR" sz="2400" dirty="0">
                <a:solidFill>
                  <a:srgbClr val="00B050"/>
                </a:solidFill>
              </a:rPr>
              <a:t>Aubergines</a:t>
            </a:r>
          </a:p>
        </p:txBody>
      </p:sp>
      <p:cxnSp>
        <p:nvCxnSpPr>
          <p:cNvPr id="11" name="Connecteur droit avec flèche 10">
            <a:extLst>
              <a:ext uri="{FF2B5EF4-FFF2-40B4-BE49-F238E27FC236}">
                <a16:creationId xmlns:a16="http://schemas.microsoft.com/office/drawing/2014/main" id="{663CC1B1-7C24-4B97-B546-1B85C2CECD84}"/>
              </a:ext>
            </a:extLst>
          </p:cNvPr>
          <p:cNvCxnSpPr/>
          <p:nvPr/>
        </p:nvCxnSpPr>
        <p:spPr bwMode="auto">
          <a:xfrm>
            <a:off x="2192485" y="4192735"/>
            <a:ext cx="2796355" cy="0"/>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ZoneTexte 11">
            <a:extLst>
              <a:ext uri="{FF2B5EF4-FFF2-40B4-BE49-F238E27FC236}">
                <a16:creationId xmlns:a16="http://schemas.microsoft.com/office/drawing/2014/main" id="{36F72ADC-D445-438A-B371-CAD6C7601FC6}"/>
              </a:ext>
            </a:extLst>
          </p:cNvPr>
          <p:cNvSpPr txBox="1"/>
          <p:nvPr/>
        </p:nvSpPr>
        <p:spPr>
          <a:xfrm>
            <a:off x="764061" y="4270740"/>
            <a:ext cx="2123727" cy="461665"/>
          </a:xfrm>
          <a:prstGeom prst="rect">
            <a:avLst/>
          </a:prstGeom>
          <a:noFill/>
        </p:spPr>
        <p:txBody>
          <a:bodyPr wrap="square" rtlCol="0">
            <a:spAutoFit/>
          </a:bodyPr>
          <a:lstStyle/>
          <a:p>
            <a:pPr>
              <a:spcBef>
                <a:spcPts val="600"/>
              </a:spcBef>
              <a:buClr>
                <a:srgbClr val="008000"/>
              </a:buClr>
            </a:pPr>
            <a:r>
              <a:rPr lang="fr-FR" sz="2400" dirty="0">
                <a:solidFill>
                  <a:srgbClr val="00B050"/>
                </a:solidFill>
              </a:rPr>
              <a:t>Tomates</a:t>
            </a:r>
          </a:p>
        </p:txBody>
      </p:sp>
      <p:cxnSp>
        <p:nvCxnSpPr>
          <p:cNvPr id="15" name="Connecteur droit avec flèche 14">
            <a:extLst>
              <a:ext uri="{FF2B5EF4-FFF2-40B4-BE49-F238E27FC236}">
                <a16:creationId xmlns:a16="http://schemas.microsoft.com/office/drawing/2014/main" id="{B445F1F0-222D-4EFC-B8A3-396A43EC6151}"/>
              </a:ext>
            </a:extLst>
          </p:cNvPr>
          <p:cNvCxnSpPr/>
          <p:nvPr/>
        </p:nvCxnSpPr>
        <p:spPr bwMode="auto">
          <a:xfrm>
            <a:off x="2235261" y="4512867"/>
            <a:ext cx="2933657" cy="0"/>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0653129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80848" cy="864000"/>
          </a:xfrm>
        </p:spPr>
        <p:txBody>
          <a:bodyPr>
            <a:noAutofit/>
          </a:bodyPr>
          <a:lstStyle/>
          <a:p>
            <a:r>
              <a:rPr lang="fr-FR" altLang="fr-FR" dirty="0"/>
              <a:t>Suivi irrigation : tomates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Description</a:t>
            </a:r>
            <a:r>
              <a:rPr lang="fr-FR" sz="20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Sol limono-argileux-sableux</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Serre: 9.3 m x 40 m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Tomates greffés 2 têtes en mono-rang sur 3 planches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spcAft>
                <a:spcPts val="0"/>
              </a:spcAft>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2</a:t>
            </a:r>
            <a:r>
              <a:rPr lang="fr-FR" sz="20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20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Suivi tensions sur 4 profondeurs (25, 50, 75 et 100 cm)</a:t>
            </a:r>
          </a:p>
          <a:p>
            <a:pPr marL="0" indent="0">
              <a:lnSpc>
                <a:spcPct val="110000"/>
              </a:lnSpc>
              <a:spcBef>
                <a:spcPts val="600"/>
              </a:spcBef>
              <a:spcAft>
                <a:spcPts val="0"/>
              </a:spcAft>
              <a:buNone/>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0000"/>
              </a:lnSpc>
              <a:spcBef>
                <a:spcPts val="600"/>
              </a:spcBef>
              <a:buNone/>
            </a:pPr>
            <a:endParaRPr lang="fr-FR" sz="2000" i="1" dirty="0"/>
          </a:p>
        </p:txBody>
      </p:sp>
    </p:spTree>
    <p:extLst>
      <p:ext uri="{BB962C8B-B14F-4D97-AF65-F5344CB8AC3E}">
        <p14:creationId xmlns:p14="http://schemas.microsoft.com/office/powerpoint/2010/main" val="37906720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35128" cy="864000"/>
          </a:xfrm>
        </p:spPr>
        <p:txBody>
          <a:bodyPr>
            <a:normAutofit/>
          </a:bodyPr>
          <a:lstStyle/>
          <a:p>
            <a:r>
              <a:rPr lang="fr-FR" altLang="fr-FR" dirty="0"/>
              <a:t>Suivi irrigation : tomates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spcAft>
                <a:spcPts val="0"/>
              </a:spcAft>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2000" b="1"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Équipement par planche de tomates: 4 gaines T-TAPE, goutteurs 33cm (Q=1L/h)</a:t>
            </a: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12 gaines dans les planches </a:t>
            </a:r>
          </a:p>
          <a:p>
            <a:pPr marL="0" indent="0">
              <a:lnSpc>
                <a:spcPct val="110000"/>
              </a:lnSpc>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allées entre planches équipées avec 1 gaine </a:t>
            </a:r>
            <a:r>
              <a:rPr lang="fr-FR" sz="2000" kern="0" dirty="0">
                <a:latin typeface="Calibri" panose="020F0502020204030204" pitchFamily="34" charset="0"/>
                <a:ea typeface="Calibri" panose="020F0502020204030204" pitchFamily="34" charset="0"/>
                <a:cs typeface="Times New Roman" panose="02020603050405020304" pitchFamily="18" charset="0"/>
              </a:rPr>
              <a:t>T-TAPE, goutteurs 33cm (Q=1L/h)</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gaines dans les allées</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8 goutteurs/plant environ</a:t>
            </a:r>
          </a:p>
          <a:p>
            <a:pPr>
              <a:lnSpc>
                <a:spcPct val="110000"/>
              </a:lnSpc>
              <a:spcBef>
                <a:spcPts val="600"/>
              </a:spcBef>
            </a:pPr>
            <a:endParaRPr lang="fr-FR" sz="2000" i="1" dirty="0"/>
          </a:p>
        </p:txBody>
      </p:sp>
    </p:spTree>
    <p:extLst>
      <p:ext uri="{BB962C8B-B14F-4D97-AF65-F5344CB8AC3E}">
        <p14:creationId xmlns:p14="http://schemas.microsoft.com/office/powerpoint/2010/main" val="21853446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580264" cy="864000"/>
          </a:xfrm>
        </p:spPr>
        <p:txBody>
          <a:bodyPr>
            <a:normAutofit/>
          </a:bodyPr>
          <a:lstStyle/>
          <a:p>
            <a:r>
              <a:rPr lang="fr-FR" altLang="fr-FR" dirty="0"/>
              <a:t>Suivi irrigation : tomates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5" name="Image 4"/>
          <p:cNvPicPr>
            <a:picLocks noChangeAspect="1"/>
          </p:cNvPicPr>
          <p:nvPr/>
        </p:nvPicPr>
        <p:blipFill rotWithShape="1">
          <a:blip r:embed="rId4"/>
          <a:srcRect l="10425" t="43600" r="20500" b="21867"/>
          <a:stretch/>
        </p:blipFill>
        <p:spPr>
          <a:xfrm>
            <a:off x="671126" y="1227212"/>
            <a:ext cx="9157606" cy="2575266"/>
          </a:xfrm>
          <a:prstGeom prst="rect">
            <a:avLst/>
          </a:prstGeom>
        </p:spPr>
      </p:pic>
      <p:pic>
        <p:nvPicPr>
          <p:cNvPr id="6" name="Image 5"/>
          <p:cNvPicPr>
            <a:picLocks noChangeAspect="1"/>
          </p:cNvPicPr>
          <p:nvPr/>
        </p:nvPicPr>
        <p:blipFill rotWithShape="1">
          <a:blip r:embed="rId5"/>
          <a:srcRect l="11700" t="43333" r="20500" b="22667"/>
          <a:stretch/>
        </p:blipFill>
        <p:spPr>
          <a:xfrm>
            <a:off x="978408" y="3802478"/>
            <a:ext cx="8850324" cy="2496496"/>
          </a:xfrm>
          <a:prstGeom prst="rect">
            <a:avLst/>
          </a:prstGeom>
        </p:spPr>
      </p:pic>
      <p:pic>
        <p:nvPicPr>
          <p:cNvPr id="10" name="Image 9"/>
          <p:cNvPicPr>
            <a:picLocks noChangeAspect="1"/>
          </p:cNvPicPr>
          <p:nvPr/>
        </p:nvPicPr>
        <p:blipFill rotWithShape="1">
          <a:blip r:embed="rId6"/>
          <a:srcRect l="79885" t="34495" r="11239" b="56942"/>
          <a:stretch/>
        </p:blipFill>
        <p:spPr>
          <a:xfrm>
            <a:off x="10341478" y="2111416"/>
            <a:ext cx="1639964" cy="889904"/>
          </a:xfrm>
          <a:prstGeom prst="rect">
            <a:avLst/>
          </a:prstGeom>
        </p:spPr>
      </p:pic>
      <p:sp>
        <p:nvSpPr>
          <p:cNvPr id="11" name="Zone de texte 2"/>
          <p:cNvSpPr txBox="1">
            <a:spLocks noChangeArrowheads="1"/>
          </p:cNvSpPr>
          <p:nvPr/>
        </p:nvSpPr>
        <p:spPr bwMode="auto">
          <a:xfrm>
            <a:off x="671126" y="1255455"/>
            <a:ext cx="934720" cy="299836"/>
          </a:xfrm>
          <a:prstGeom prst="rect">
            <a:avLst/>
          </a:prstGeom>
          <a:solidFill>
            <a:schemeClr val="bg1">
              <a:alpha val="50000"/>
            </a:schemeClr>
          </a:solid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Tensions</a:t>
            </a:r>
          </a:p>
        </p:txBody>
      </p:sp>
      <p:sp>
        <p:nvSpPr>
          <p:cNvPr id="12" name="Zone de texte 2"/>
          <p:cNvSpPr txBox="1">
            <a:spLocks noChangeArrowheads="1"/>
          </p:cNvSpPr>
          <p:nvPr/>
        </p:nvSpPr>
        <p:spPr bwMode="auto">
          <a:xfrm>
            <a:off x="671126" y="3774881"/>
            <a:ext cx="2546207" cy="560052"/>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a:t>
            </a:r>
          </a:p>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compteur de l’installation </a:t>
            </a:r>
          </a:p>
        </p:txBody>
      </p:sp>
    </p:spTree>
    <p:extLst>
      <p:ext uri="{BB962C8B-B14F-4D97-AF65-F5344CB8AC3E}">
        <p14:creationId xmlns:p14="http://schemas.microsoft.com/office/powerpoint/2010/main" val="40573602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tomates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89396" y="1334066"/>
            <a:ext cx="10204704" cy="5141156"/>
          </a:xfrm>
          <a:prstGeom prst="rect">
            <a:avLst/>
          </a:prstGeom>
        </p:spPr>
        <p:txBody>
          <a:bodyPr>
            <a:normAutofit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Début campagne: avril - mai</a:t>
            </a: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Hausse progressive et graduelle des tensions sur 4 horizons (gradient selon 4 profondeurs)</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Augmentation irrigation fin mai jusqu’à mi juin</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Diminution apports journaliers ensuite</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 tensions sur 2horizons (25 et 50 cm) dans la zone de confort jusqu’à la fin</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Tensions à 75 cm : dans la zone de confort jusqu’en juillet puis assèchement</a:t>
            </a:r>
          </a:p>
          <a:p>
            <a:pPr marL="0" indent="0">
              <a:lnSpc>
                <a:spcPct val="110000"/>
              </a:lnSpc>
              <a:spcBef>
                <a:spcPts val="600"/>
              </a:spcBef>
              <a:buNone/>
            </a:pPr>
            <a:endPar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600"/>
              </a:spcBef>
              <a:buNone/>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Tensions profondeur 100 cm: </a:t>
            </a:r>
          </a:p>
          <a:p>
            <a:pPr>
              <a:lnSpc>
                <a:spcPct val="110000"/>
              </a:lnSpc>
              <a:spcBef>
                <a:spcPts val="600"/>
              </a:spcBef>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augmentation lente en début de campagne, dans la zone de confort à partir de fin juin</a:t>
            </a:r>
          </a:p>
          <a:p>
            <a:pPr marL="0" indent="0">
              <a:lnSpc>
                <a:spcPct val="110000"/>
              </a:lnSpc>
              <a:buNone/>
            </a:pPr>
            <a:endParaRPr lang="fr-FR"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Tree>
    <p:extLst>
      <p:ext uri="{BB962C8B-B14F-4D97-AF65-F5344CB8AC3E}">
        <p14:creationId xmlns:p14="http://schemas.microsoft.com/office/powerpoint/2010/main" val="12173169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 12"/>
          <p:cNvPicPr>
            <a:picLocks noChangeAspect="1"/>
          </p:cNvPicPr>
          <p:nvPr/>
        </p:nvPicPr>
        <p:blipFill>
          <a:blip r:embed="rId2"/>
          <a:stretch>
            <a:fillRect/>
          </a:stretch>
        </p:blipFill>
        <p:spPr>
          <a:xfrm>
            <a:off x="8709" y="4486466"/>
            <a:ext cx="7689667" cy="2394304"/>
          </a:xfrm>
          <a:prstGeom prst="rect">
            <a:avLst/>
          </a:prstGeom>
        </p:spPr>
      </p:pic>
      <p:pic>
        <p:nvPicPr>
          <p:cNvPr id="6" name="Image 5"/>
          <p:cNvPicPr>
            <a:picLocks noChangeAspect="1"/>
          </p:cNvPicPr>
          <p:nvPr/>
        </p:nvPicPr>
        <p:blipFill rotWithShape="1">
          <a:blip r:embed="rId3"/>
          <a:srcRect l="7845" t="45260" r="21285" b="23303"/>
          <a:stretch/>
        </p:blipFill>
        <p:spPr>
          <a:xfrm>
            <a:off x="-1" y="2408896"/>
            <a:ext cx="7698377" cy="1841995"/>
          </a:xfrm>
          <a:prstGeom prst="rect">
            <a:avLst/>
          </a:prstGeom>
        </p:spPr>
      </p:pic>
      <p:pic>
        <p:nvPicPr>
          <p:cNvPr id="2" name="Image 1"/>
          <p:cNvPicPr>
            <a:picLocks noChangeAspect="1"/>
          </p:cNvPicPr>
          <p:nvPr/>
        </p:nvPicPr>
        <p:blipFill rotWithShape="1">
          <a:blip r:embed="rId4"/>
          <a:srcRect l="9197" t="33762" r="21009" b="31254"/>
          <a:stretch/>
        </p:blipFill>
        <p:spPr>
          <a:xfrm>
            <a:off x="8709" y="16735"/>
            <a:ext cx="7689668" cy="2191880"/>
          </a:xfrm>
          <a:prstGeom prst="rect">
            <a:avLst/>
          </a:prstGeom>
        </p:spPr>
      </p:pic>
      <p:sp>
        <p:nvSpPr>
          <p:cNvPr id="10" name="ZoneTexte 9"/>
          <p:cNvSpPr txBox="1"/>
          <p:nvPr/>
        </p:nvSpPr>
        <p:spPr>
          <a:xfrm>
            <a:off x="11890507" y="6616747"/>
            <a:ext cx="226085" cy="253916"/>
          </a:xfrm>
          <a:prstGeom prst="rect">
            <a:avLst/>
          </a:prstGeom>
          <a:noFill/>
        </p:spPr>
        <p:txBody>
          <a:bodyPr wrap="square" rtlCol="0">
            <a:spAutoFit/>
          </a:bodyPr>
          <a:lstStyle/>
          <a:p>
            <a:r>
              <a:rPr lang="fr-FR" sz="1050" dirty="0"/>
              <a:t>3</a:t>
            </a:r>
          </a:p>
        </p:txBody>
      </p:sp>
      <p:sp>
        <p:nvSpPr>
          <p:cNvPr id="65" name="Zone de texte 2"/>
          <p:cNvSpPr txBox="1">
            <a:spLocks noChangeArrowheads="1"/>
          </p:cNvSpPr>
          <p:nvPr/>
        </p:nvSpPr>
        <p:spPr bwMode="auto">
          <a:xfrm>
            <a:off x="0" y="2172649"/>
            <a:ext cx="2915116" cy="407690"/>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mc:AlternateContent xmlns:mc="http://schemas.openxmlformats.org/markup-compatibility/2006" xmlns:a14="http://schemas.microsoft.com/office/drawing/2010/main">
        <mc:Choice Requires="a14">
          <p:sp>
            <p:nvSpPr>
              <p:cNvPr id="79" name="Zone de texte 2"/>
              <p:cNvSpPr txBox="1">
                <a:spLocks noChangeArrowheads="1"/>
              </p:cNvSpPr>
              <p:nvPr/>
            </p:nvSpPr>
            <p:spPr bwMode="auto">
              <a:xfrm>
                <a:off x="7782687" y="16735"/>
                <a:ext cx="4336905" cy="6830011"/>
              </a:xfrm>
              <a:prstGeom prst="rect">
                <a:avLst/>
              </a:prstGeom>
              <a:solidFill>
                <a:schemeClr val="tx2">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10000"/>
                  </a:lnSpc>
                </a:pPr>
                <a:r>
                  <a:rPr lang="fr-FR" sz="1200" b="1" kern="0" dirty="0">
                    <a:latin typeface="Calibri" panose="020F0502020204030204" pitchFamily="34" charset="0"/>
                    <a:ea typeface="Calibri" panose="020F0502020204030204" pitchFamily="34" charset="0"/>
                    <a:cs typeface="Times New Roman" panose="02020603050405020304" pitchFamily="18" charset="0"/>
                  </a:rPr>
                  <a:t>GAEC En Vert de Terre</a:t>
                </a:r>
              </a:p>
              <a:p>
                <a:pPr algn="ctr">
                  <a:lnSpc>
                    <a:spcPct val="110000"/>
                  </a:lnSpc>
                </a:pPr>
                <a:r>
                  <a:rPr lang="fr-FR" sz="1200" b="1" kern="0" dirty="0">
                    <a:latin typeface="Calibri" panose="020F0502020204030204" pitchFamily="34" charset="0"/>
                    <a:ea typeface="Calibri" panose="020F0502020204030204" pitchFamily="34" charset="0"/>
                    <a:cs typeface="Times New Roman" panose="02020603050405020304" pitchFamily="18" charset="0"/>
                  </a:rPr>
                  <a:t>St </a:t>
                </a:r>
                <a:r>
                  <a:rPr lang="fr-FR" sz="1200" b="1" kern="0" dirty="0" err="1">
                    <a:latin typeface="Calibri" panose="020F0502020204030204" pitchFamily="34" charset="0"/>
                    <a:ea typeface="Calibri" panose="020F0502020204030204" pitchFamily="34" charset="0"/>
                    <a:cs typeface="Times New Roman" panose="02020603050405020304" pitchFamily="18" charset="0"/>
                  </a:rPr>
                  <a:t>Lizier</a:t>
                </a:r>
                <a:endParaRPr lang="fr-FR" sz="12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Sol limono-argileux-sableux</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2</a:t>
                </a:r>
                <a:r>
                  <a:rPr lang="fr-FR" sz="12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12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Suivi tensions sur 4 profondeurs (25, 50, 75, 100 cm)</a:t>
                </a:r>
              </a:p>
              <a:p>
                <a:pPr>
                  <a:lnSpc>
                    <a:spcPct val="107000"/>
                  </a:lnSpc>
                  <a:spcBef>
                    <a:spcPts val="400"/>
                  </a:spcBef>
                </a:pPr>
                <a:r>
                  <a:rPr lang="fr-FR" sz="1200" kern="0" dirty="0">
                    <a:latin typeface="Calibri" panose="020F0502020204030204" pitchFamily="34" charset="0"/>
                    <a:ea typeface="Calibri" panose="020F0502020204030204" pitchFamily="34" charset="0"/>
                    <a:cs typeface="Times New Roman" panose="02020603050405020304" pitchFamily="18" charset="0"/>
                  </a:rPr>
                  <a:t>Tomates greffées 2 têtes en mono rang, écartement 50 cm</a:t>
                </a:r>
              </a:p>
              <a:p>
                <a:pPr>
                  <a:lnSpc>
                    <a:spcPct val="110000"/>
                  </a:lnSpc>
                </a:pPr>
                <a:r>
                  <a:rPr lang="fr-FR" sz="1200" u="sng" kern="0" dirty="0">
                    <a:latin typeface="Calibri" panose="020F0502020204030204" pitchFamily="34" charset="0"/>
                    <a:ea typeface="Calibri" panose="020F0502020204030204" pitchFamily="34" charset="0"/>
                    <a:cs typeface="Times New Roman" panose="02020603050405020304" pitchFamily="18" charset="0"/>
                  </a:rPr>
                  <a:t>Serre</a:t>
                </a:r>
                <a:r>
                  <a:rPr lang="fr-FR" sz="1200" kern="0" dirty="0">
                    <a:latin typeface="Calibri" panose="020F0502020204030204" pitchFamily="34" charset="0"/>
                    <a:ea typeface="Calibri" panose="020F0502020204030204" pitchFamily="34" charset="0"/>
                    <a:cs typeface="Times New Roman" panose="02020603050405020304" pitchFamily="18" charset="0"/>
                  </a:rPr>
                  <a:t>: 9.3 m x 40 m </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12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rPr>
                  <a:t>3 planches de tomates avec 4 gaines T-TAPE 33 cm 1L/H </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12 gaines dans les planches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+ 3 allées avec 1 gaine </a:t>
                </a:r>
                <a:r>
                  <a:rPr lang="fr-FR" sz="1200" kern="0" dirty="0">
                    <a:latin typeface="Calibri" panose="020F0502020204030204" pitchFamily="34" charset="0"/>
                    <a:ea typeface="Calibri" panose="020F0502020204030204" pitchFamily="34" charset="0"/>
                    <a:cs typeface="Times New Roman" panose="02020603050405020304" pitchFamily="18" charset="0"/>
                  </a:rPr>
                  <a:t>T-TAPE 33 cm 1L/H </a:t>
                </a:r>
                <a:endPar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3 gaines dans les allées</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8 goutteurs/plant environ</a:t>
                </a: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L/plant</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quotidiens:  en moyenne 29 min /j sur la période estivale</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Régularité des apports et maintien global des tensions dans la zone de confort </a:t>
                </a:r>
              </a:p>
              <a:p>
                <a:pPr marL="171450" indent="-171450">
                  <a:lnSpc>
                    <a:spcPct val="110000"/>
                  </a:lnSpc>
                  <a:buFont typeface="Wingdings" panose="05000000000000000000" pitchFamily="2" charset="2"/>
                  <a:buChar char="ð"/>
                </a:pP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4 L/plant/jour environ</a:t>
                </a:r>
              </a:p>
              <a:p>
                <a:pPr marL="171450" indent="-171450">
                  <a:lnSpc>
                    <a:spcPct val="110000"/>
                  </a:lnSpc>
                  <a:buFont typeface="Wingdings" panose="05000000000000000000" pitchFamily="2" charset="2"/>
                  <a:buChar char="ð"/>
                </a:pPr>
                <a:endPar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400"/>
                  </a:spcBef>
                </a:pPr>
                <a:r>
                  <a:rPr lang="fr-FR" sz="1200"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d’irrigation en mm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Avec le maillage de l’installation sur l’ensemble de la serre (écartement moyen entre gaines x écartement entre goutteurs) </a:t>
                </a:r>
              </a:p>
              <a:p>
                <a:pPr>
                  <a:lnSpc>
                    <a:spcPct val="110000"/>
                  </a:lnSpc>
                </a:pPr>
                <a:r>
                  <a:rPr lang="fr-FR" sz="1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et le débit de 1 L/h, on a:  </a:t>
                </a:r>
                <a:r>
                  <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5.5 mm/h</a:t>
                </a:r>
              </a:p>
              <a:p>
                <a:pPr>
                  <a:lnSpc>
                    <a:spcPct val="110000"/>
                  </a:lnSpc>
                </a:pPr>
                <a:endParaRPr lang="fr-FR" sz="12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000" b="1" i="1" u="sng" dirty="0"/>
                  <a:t>Rappel</a:t>
                </a:r>
                <a:r>
                  <a:rPr lang="fr-FR" sz="1000" b="1" i="1" dirty="0"/>
                  <a:t>: </a:t>
                </a:r>
                <a14:m>
                  <m:oMath xmlns:m="http://schemas.openxmlformats.org/officeDocument/2006/math">
                    <m:r>
                      <m:rPr>
                        <m:nor/>
                      </m:rPr>
                      <a:rPr lang="fr-FR" sz="1000" b="1" i="1"/>
                      <m:t>pluviom</m:t>
                    </m:r>
                    <m:r>
                      <m:rPr>
                        <m:nor/>
                      </m:rPr>
                      <a:rPr lang="fr-FR" sz="1000" b="1" i="1"/>
                      <m:t>é</m:t>
                    </m:r>
                    <m:r>
                      <m:rPr>
                        <m:nor/>
                      </m:rPr>
                      <a:rPr lang="fr-FR" sz="1000" b="1" i="1"/>
                      <m:t>trie</m:t>
                    </m:r>
                    <m:r>
                      <m:rPr>
                        <m:nor/>
                      </m:rPr>
                      <a:rPr lang="fr-FR" sz="1000" b="1" i="1"/>
                      <m:t> </m:t>
                    </m:r>
                    <m:r>
                      <m:rPr>
                        <m:nor/>
                      </m:rPr>
                      <a:rPr lang="fr-FR" sz="1000" b="1" i="1"/>
                      <m:t>horaire</m:t>
                    </m:r>
                    <m:r>
                      <m:rPr>
                        <m:nor/>
                      </m:rPr>
                      <a:rPr lang="fr-FR" sz="1000" b="1" i="1"/>
                      <m:t> </m:t>
                    </m:r>
                    <m:d>
                      <m:dPr>
                        <m:ctrlPr>
                          <a:rPr lang="fr-FR" sz="1000" b="1" i="1">
                            <a:latin typeface="Cambria Math" panose="02040503050406030204" pitchFamily="18" charset="0"/>
                          </a:rPr>
                        </m:ctrlPr>
                      </m:dPr>
                      <m:e>
                        <m:r>
                          <m:rPr>
                            <m:nor/>
                          </m:rPr>
                          <a:rPr lang="fr-FR" sz="1000" b="1" i="1"/>
                          <m:t>mm</m:t>
                        </m:r>
                        <m:r>
                          <m:rPr>
                            <m:nor/>
                          </m:rPr>
                          <a:rPr lang="fr-FR" sz="1000" b="1" i="1"/>
                          <m:t>/</m:t>
                        </m:r>
                        <m:r>
                          <m:rPr>
                            <m:nor/>
                          </m:rPr>
                          <a:rPr lang="fr-FR" sz="1000" b="1" i="1"/>
                          <m:t>h</m:t>
                        </m:r>
                      </m:e>
                    </m:d>
                    <m:r>
                      <m:rPr>
                        <m:nor/>
                      </m:rPr>
                      <a:rPr lang="fr-FR" sz="1000" b="1" i="1"/>
                      <m:t> = </m:t>
                    </m:r>
                    <m:f>
                      <m:fPr>
                        <m:ctrlPr>
                          <a:rPr lang="fr-FR" sz="1000" b="1" i="1">
                            <a:latin typeface="Cambria Math" panose="02040503050406030204" pitchFamily="18" charset="0"/>
                          </a:rPr>
                        </m:ctrlPr>
                      </m:fPr>
                      <m:num>
                        <m:r>
                          <m:rPr>
                            <m:nor/>
                          </m:rPr>
                          <a:rPr lang="fr-FR" sz="1000" b="1" i="1"/>
                          <m:t>d</m:t>
                        </m:r>
                        <m:r>
                          <m:rPr>
                            <m:nor/>
                          </m:rPr>
                          <a:rPr lang="fr-FR" sz="1000" b="1" i="1"/>
                          <m:t>é</m:t>
                        </m:r>
                        <m:r>
                          <m:rPr>
                            <m:nor/>
                          </m:rPr>
                          <a:rPr lang="fr-FR" sz="1000" b="1" i="1"/>
                          <m:t>bit</m:t>
                        </m:r>
                        <m:r>
                          <m:rPr>
                            <m:nor/>
                          </m:rPr>
                          <a:rPr lang="fr-FR" sz="1000" b="1" i="1"/>
                          <m:t> </m:t>
                        </m:r>
                        <m:r>
                          <m:rPr>
                            <m:nor/>
                          </m:rPr>
                          <a:rPr lang="fr-FR" sz="1000" b="1" i="1"/>
                          <m:t>des</m:t>
                        </m:r>
                        <m:r>
                          <m:rPr>
                            <m:nor/>
                          </m:rPr>
                          <a:rPr lang="fr-FR" sz="1000" b="1" i="1"/>
                          <m:t> </m:t>
                        </m:r>
                        <m:r>
                          <m:rPr>
                            <m:nor/>
                          </m:rPr>
                          <a:rPr lang="fr-FR" sz="1000" b="1" i="1"/>
                          <m:t>goutteurs</m:t>
                        </m:r>
                        <m:r>
                          <m:rPr>
                            <m:nor/>
                          </m:rPr>
                          <a:rPr lang="fr-FR" sz="1000" b="1" i="1"/>
                          <m:t> </m:t>
                        </m:r>
                        <m:d>
                          <m:dPr>
                            <m:ctrlPr>
                              <a:rPr lang="fr-FR" sz="1000" b="1" i="1">
                                <a:latin typeface="Cambria Math" panose="02040503050406030204" pitchFamily="18" charset="0"/>
                              </a:rPr>
                            </m:ctrlPr>
                          </m:dPr>
                          <m:e>
                            <m:r>
                              <m:rPr>
                                <m:nor/>
                              </m:rPr>
                              <a:rPr lang="fr-FR" sz="1000" b="1" i="1"/>
                              <m:t>L</m:t>
                            </m:r>
                            <m:r>
                              <m:rPr>
                                <m:nor/>
                              </m:rPr>
                              <a:rPr lang="fr-FR" sz="1000" b="1" i="1"/>
                              <m:t>/</m:t>
                            </m:r>
                            <m:r>
                              <m:rPr>
                                <m:nor/>
                              </m:rPr>
                              <a:rPr lang="fr-FR" sz="1000" b="1" i="1"/>
                              <m:t>h</m:t>
                            </m:r>
                          </m:e>
                        </m:d>
                      </m:num>
                      <m:den>
                        <m:r>
                          <m:rPr>
                            <m:nor/>
                          </m:rPr>
                          <a:rPr lang="fr-FR" sz="1000" b="1" i="1"/>
                          <m:t>maillage</m:t>
                        </m:r>
                        <m:r>
                          <m:rPr>
                            <m:nor/>
                          </m:rPr>
                          <a:rPr lang="fr-FR" sz="1000" b="1" i="1"/>
                          <m:t> (</m:t>
                        </m:r>
                        <m:r>
                          <m:rPr>
                            <m:nor/>
                          </m:rPr>
                          <a:rPr lang="fr-FR" sz="1000" b="1" i="1" smtClean="0"/>
                          <m:t>m</m:t>
                        </m:r>
                        <m:r>
                          <m:rPr>
                            <m:nor/>
                          </m:rPr>
                          <a:rPr lang="fr-FR" sz="1000" b="1" i="1" smtClean="0"/>
                          <m:t>²)</m:t>
                        </m:r>
                      </m:den>
                    </m:f>
                  </m:oMath>
                </a14:m>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r>
                  <a:rPr lang="fr-FR" sz="1200" i="1"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Exemple</a:t>
                </a: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semaines 33-34 (du 19 au 25/08)</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ETP cumulée @ Saint-Girons = 24 mm</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200" i="1" kern="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Kc</a:t>
                </a: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 0.7; CONSO = 17 mm</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p>
              <a:p>
                <a:pPr>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7 apports de 28 min (3h15 au total)</a:t>
                </a:r>
              </a:p>
              <a:p>
                <a:pPr defTabSz="630238">
                  <a:lnSpc>
                    <a:spcPct val="110000"/>
                  </a:lnSpc>
                </a:pPr>
                <a:r>
                  <a:rPr lang="fr-FR" sz="1200"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1200" b="1" i="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18 mm au total </a:t>
                </a:r>
              </a:p>
              <a:p>
                <a:pPr>
                  <a:lnSpc>
                    <a:spcPct val="110000"/>
                  </a:lnSpc>
                </a:pPr>
                <a:endParaRPr lang="fr-FR" sz="1200" i="1"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pPr>
                <a:endParaRPr lang="fr-FR" sz="1200" kern="0"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9" name="Zone de texte 2"/>
              <p:cNvSpPr txBox="1">
                <a:spLocks noRot="1" noChangeAspect="1" noMove="1" noResize="1" noEditPoints="1" noAdjustHandles="1" noChangeArrowheads="1" noChangeShapeType="1" noTextEdit="1"/>
              </p:cNvSpPr>
              <p:nvPr/>
            </p:nvSpPr>
            <p:spPr bwMode="auto">
              <a:xfrm>
                <a:off x="7782687" y="16735"/>
                <a:ext cx="4336905" cy="6830011"/>
              </a:xfrm>
              <a:prstGeom prst="rect">
                <a:avLst/>
              </a:prstGeom>
              <a:blipFill rotWithShape="0">
                <a:blip r:embed="rId5"/>
                <a:stretch>
                  <a:fillRect b="-624"/>
                </a:stretch>
              </a:blipFill>
              <a:ln w="9525">
                <a:solidFill>
                  <a:srgbClr val="000000"/>
                </a:solidFill>
                <a:miter lim="800000"/>
                <a:headEnd/>
                <a:tailEnd/>
              </a:ln>
            </p:spPr>
            <p:txBody>
              <a:bodyPr/>
              <a:lstStyle/>
              <a:p>
                <a:r>
                  <a:rPr lang="fr-FR">
                    <a:noFill/>
                  </a:rPr>
                  <a:t> </a:t>
                </a:r>
              </a:p>
            </p:txBody>
          </p:sp>
        </mc:Fallback>
      </mc:AlternateContent>
      <p:sp>
        <p:nvSpPr>
          <p:cNvPr id="11" name="Zone de texte 2"/>
          <p:cNvSpPr txBox="1">
            <a:spLocks noChangeArrowheads="1"/>
          </p:cNvSpPr>
          <p:nvPr/>
        </p:nvSpPr>
        <p:spPr bwMode="auto">
          <a:xfrm>
            <a:off x="-1" y="4285571"/>
            <a:ext cx="7902429" cy="313014"/>
          </a:xfrm>
          <a:prstGeom prst="rect">
            <a:avLst/>
          </a:prstGeom>
          <a:noFill/>
          <a:ln w="9525">
            <a:noFill/>
            <a:miter lim="800000"/>
            <a:headEnd/>
            <a:tailEnd/>
          </a:ln>
        </p:spPr>
        <p:txBody>
          <a:bodyPr rot="0" vert="horz" wrap="square" lIns="91440" tIns="45720" rIns="91440" bIns="45720" anchor="t" anchorCtr="0">
            <a:noAutofit/>
          </a:bodyPr>
          <a:lstStyle/>
          <a:p>
            <a:r>
              <a:rPr lang="fr-FR" sz="900" i="1" u="sng" kern="0" dirty="0">
                <a:ea typeface="Calibri" panose="020F0502020204030204" pitchFamily="34" charset="0"/>
                <a:cs typeface="Times New Roman" panose="02020603050405020304" pitchFamily="18" charset="0"/>
              </a:rPr>
              <a:t>NB</a:t>
            </a:r>
            <a:r>
              <a:rPr lang="fr-FR" sz="900" i="1" kern="0" dirty="0">
                <a:ea typeface="Calibri" panose="020F0502020204030204" pitchFamily="34" charset="0"/>
                <a:cs typeface="Times New Roman" panose="02020603050405020304" pitchFamily="18" charset="0"/>
              </a:rPr>
              <a:t>: compteur installé sur 35.5m d’une ligne d’asperseur dans une planche, donc 108 L/h théoriques mesurés (35.5m x 3.03 goutteurs/m x 1L/h)</a:t>
            </a:r>
            <a:endParaRPr lang="fr-FR" sz="1050" kern="0" dirty="0">
              <a:latin typeface="Calibri" panose="020F0502020204030204" pitchFamily="34" charset="0"/>
              <a:ea typeface="Calibri" panose="020F0502020204030204" pitchFamily="34" charset="0"/>
              <a:cs typeface="Times New Roman" panose="02020603050405020304" pitchFamily="18" charset="0"/>
            </a:endParaRPr>
          </a:p>
        </p:txBody>
      </p:sp>
      <p:sp>
        <p:nvSpPr>
          <p:cNvPr id="19" name="Zone de texte 2"/>
          <p:cNvSpPr txBox="1">
            <a:spLocks noChangeArrowheads="1"/>
          </p:cNvSpPr>
          <p:nvPr/>
        </p:nvSpPr>
        <p:spPr bwMode="auto">
          <a:xfrm>
            <a:off x="280791" y="4598585"/>
            <a:ext cx="2534874" cy="176911"/>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Bef>
                <a:spcPts val="1400"/>
              </a:spcBef>
              <a:spcAft>
                <a:spcPts val="0"/>
              </a:spcAft>
            </a:pPr>
            <a:r>
              <a:rPr lang="fr-FR" sz="1000" b="1" kern="0" dirty="0">
                <a:effectLst/>
                <a:latin typeface="Calibri" panose="020F0502020204030204" pitchFamily="34" charset="0"/>
                <a:ea typeface="Calibri" panose="020F0502020204030204" pitchFamily="34" charset="0"/>
                <a:cs typeface="Times New Roman" panose="02020603050405020304" pitchFamily="18" charset="0"/>
              </a:rPr>
              <a:t>Irrigation : calcul des apports par plant</a:t>
            </a:r>
            <a:endParaRPr lang="fr-FR" sz="1600" kern="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3"/>
          <p:cNvPicPr>
            <a:picLocks noChangeAspect="1"/>
          </p:cNvPicPr>
          <p:nvPr/>
        </p:nvPicPr>
        <p:blipFill rotWithShape="1">
          <a:blip r:embed="rId4"/>
          <a:srcRect l="79885" t="34495" r="11239" b="56942"/>
          <a:stretch/>
        </p:blipFill>
        <p:spPr>
          <a:xfrm>
            <a:off x="822121" y="116720"/>
            <a:ext cx="1082180" cy="587230"/>
          </a:xfrm>
          <a:prstGeom prst="rect">
            <a:avLst/>
          </a:prstGeom>
        </p:spPr>
      </p:pic>
    </p:spTree>
    <p:extLst>
      <p:ext uri="{BB962C8B-B14F-4D97-AF65-F5344CB8AC3E}">
        <p14:creationId xmlns:p14="http://schemas.microsoft.com/office/powerpoint/2010/main" val="27265083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 19"/>
          <p:cNvPicPr>
            <a:picLocks noChangeAspect="1"/>
          </p:cNvPicPr>
          <p:nvPr/>
        </p:nvPicPr>
        <p:blipFill rotWithShape="1">
          <a:blip r:embed="rId3"/>
          <a:srcRect l="10865" t="38896" r="25369" b="30767"/>
          <a:stretch/>
        </p:blipFill>
        <p:spPr>
          <a:xfrm>
            <a:off x="-260" y="1220873"/>
            <a:ext cx="5761303" cy="1541847"/>
          </a:xfrm>
          <a:prstGeom prst="rect">
            <a:avLst/>
          </a:prstGeom>
        </p:spPr>
      </p:pic>
      <p:pic>
        <p:nvPicPr>
          <p:cNvPr id="18" name="Image 17"/>
          <p:cNvPicPr>
            <a:picLocks noChangeAspect="1"/>
          </p:cNvPicPr>
          <p:nvPr/>
        </p:nvPicPr>
        <p:blipFill rotWithShape="1">
          <a:blip r:embed="rId4"/>
          <a:srcRect l="11700" t="43333" r="25185" b="22667"/>
          <a:stretch/>
        </p:blipFill>
        <p:spPr>
          <a:xfrm>
            <a:off x="6018955" y="2704943"/>
            <a:ext cx="5559761" cy="1684713"/>
          </a:xfrm>
          <a:prstGeom prst="rect">
            <a:avLst/>
          </a:prstGeom>
        </p:spPr>
      </p:pic>
      <p:pic>
        <p:nvPicPr>
          <p:cNvPr id="17" name="Image 16"/>
          <p:cNvPicPr>
            <a:picLocks noChangeAspect="1"/>
          </p:cNvPicPr>
          <p:nvPr/>
        </p:nvPicPr>
        <p:blipFill rotWithShape="1">
          <a:blip r:embed="rId5"/>
          <a:srcRect l="10425" t="45098" r="24768" b="21867"/>
          <a:stretch/>
        </p:blipFill>
        <p:spPr>
          <a:xfrm>
            <a:off x="5811389" y="1220873"/>
            <a:ext cx="5559761" cy="1594168"/>
          </a:xfrm>
          <a:prstGeom prst="rect">
            <a:avLst/>
          </a:prstGeom>
          <a:ln>
            <a:noFill/>
          </a:ln>
        </p:spPr>
      </p:pic>
      <p:sp>
        <p:nvSpPr>
          <p:cNvPr id="2" name="Titre 1"/>
          <p:cNvSpPr>
            <a:spLocks noGrp="1"/>
          </p:cNvSpPr>
          <p:nvPr>
            <p:ph type="title"/>
          </p:nvPr>
        </p:nvSpPr>
        <p:spPr>
          <a:xfrm>
            <a:off x="133200" y="219930"/>
            <a:ext cx="10980000" cy="864000"/>
          </a:xfrm>
        </p:spPr>
        <p:txBody>
          <a:bodyPr>
            <a:normAutofit fontScale="90000"/>
          </a:bodyPr>
          <a:lstStyle/>
          <a:p>
            <a:r>
              <a:rPr lang="fr-FR" altLang="fr-FR" dirty="0"/>
              <a:t>Suivi irrigation : tomates SA - GAEC En Vert de Terre </a:t>
            </a:r>
            <a:br>
              <a:rPr lang="fr-FR" altLang="fr-FR" dirty="0"/>
            </a:br>
            <a:r>
              <a:rPr lang="fr-FR" altLang="fr-FR" dirty="0"/>
              <a:t>Comparaison 2020 - 2021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47</a:t>
            </a:fld>
            <a:endParaRPr lang="fr-FR"/>
          </a:p>
        </p:txBody>
      </p:sp>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cxnSp>
        <p:nvCxnSpPr>
          <p:cNvPr id="5" name="Connecteur droit 4"/>
          <p:cNvCxnSpPr/>
          <p:nvPr/>
        </p:nvCxnSpPr>
        <p:spPr>
          <a:xfrm>
            <a:off x="5780859" y="1252091"/>
            <a:ext cx="10714" cy="314514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flipV="1">
            <a:off x="26457" y="4343445"/>
            <a:ext cx="12192000" cy="4980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Espace réservé du contenu 2"/>
          <p:cNvSpPr txBox="1">
            <a:spLocks/>
          </p:cNvSpPr>
          <p:nvPr/>
        </p:nvSpPr>
        <p:spPr>
          <a:xfrm>
            <a:off x="6382" y="4362038"/>
            <a:ext cx="5682384" cy="211554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fr-FR" sz="2000" b="1" dirty="0"/>
              <a:t>2020</a:t>
            </a:r>
            <a:r>
              <a:rPr lang="fr-FR" sz="2000" dirty="0"/>
              <a:t>: </a:t>
            </a:r>
          </a:p>
          <a:p>
            <a:pPr marL="0" indent="0">
              <a:lnSpc>
                <a:spcPct val="110000"/>
              </a:lnSpc>
              <a:spcBef>
                <a:spcPts val="0"/>
              </a:spcBef>
              <a:buNone/>
            </a:pPr>
            <a:r>
              <a:rPr lang="fr-FR" sz="2000" dirty="0"/>
              <a:t>Apports quotidiens, entrecoupés d’arrêts sur plusieurs jours: adaptations en fonction évolution tensions</a:t>
            </a:r>
          </a:p>
          <a:p>
            <a:pPr marL="0" indent="0">
              <a:lnSpc>
                <a:spcPct val="110000"/>
              </a:lnSpc>
              <a:spcBef>
                <a:spcPts val="0"/>
              </a:spcBef>
              <a:buNone/>
            </a:pPr>
            <a:r>
              <a:rPr lang="fr-FR" sz="2000" dirty="0"/>
              <a:t>Fortes oscillations tensions sur 2 horizons, alternance excès et assèchement</a:t>
            </a:r>
          </a:p>
        </p:txBody>
      </p:sp>
      <p:sp>
        <p:nvSpPr>
          <p:cNvPr id="26" name="Espace réservé du contenu 2"/>
          <p:cNvSpPr txBox="1">
            <a:spLocks/>
          </p:cNvSpPr>
          <p:nvPr/>
        </p:nvSpPr>
        <p:spPr>
          <a:xfrm>
            <a:off x="5688766" y="4401220"/>
            <a:ext cx="5682384" cy="211554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None/>
            </a:pPr>
            <a:r>
              <a:rPr lang="fr-FR" sz="2000" b="1" dirty="0"/>
              <a:t>2021</a:t>
            </a:r>
            <a:r>
              <a:rPr lang="fr-FR" sz="2000" dirty="0"/>
              <a:t>: </a:t>
            </a:r>
          </a:p>
          <a:p>
            <a:pPr marL="0" indent="0">
              <a:lnSpc>
                <a:spcPct val="110000"/>
              </a:lnSpc>
              <a:spcBef>
                <a:spcPts val="0"/>
              </a:spcBef>
              <a:buNone/>
            </a:pPr>
            <a:r>
              <a:rPr lang="fr-FR" sz="2000" dirty="0"/>
              <a:t>Apports quotidiens + réguliers et - importants qu’en Meilleur maintien tensions dans zone confort</a:t>
            </a:r>
          </a:p>
          <a:p>
            <a:pPr marL="0" indent="0">
              <a:lnSpc>
                <a:spcPct val="110000"/>
              </a:lnSpc>
              <a:spcBef>
                <a:spcPts val="0"/>
              </a:spcBef>
              <a:buNone/>
            </a:pPr>
            <a:endParaRPr lang="fr-FR" sz="2000" dirty="0"/>
          </a:p>
          <a:p>
            <a:pPr marL="0" indent="0">
              <a:lnSpc>
                <a:spcPct val="110000"/>
              </a:lnSpc>
              <a:spcBef>
                <a:spcPts val="0"/>
              </a:spcBef>
              <a:buNone/>
            </a:pPr>
            <a:endParaRPr lang="fr-FR" sz="2000" dirty="0"/>
          </a:p>
        </p:txBody>
      </p:sp>
      <p:sp>
        <p:nvSpPr>
          <p:cNvPr id="19" name="Zone de texte 2"/>
          <p:cNvSpPr txBox="1">
            <a:spLocks noChangeArrowheads="1"/>
          </p:cNvSpPr>
          <p:nvPr/>
        </p:nvSpPr>
        <p:spPr bwMode="auto">
          <a:xfrm>
            <a:off x="5811389" y="1123113"/>
            <a:ext cx="653358" cy="342593"/>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i="1" kern="0" dirty="0">
                <a:effectLst/>
                <a:latin typeface="Calibri" panose="020F0502020204030204" pitchFamily="34" charset="0"/>
                <a:ea typeface="Calibri" panose="020F0502020204030204" pitchFamily="34" charset="0"/>
                <a:cs typeface="Times New Roman" panose="02020603050405020304" pitchFamily="18" charset="0"/>
              </a:rPr>
              <a:t>2021 </a:t>
            </a:r>
          </a:p>
        </p:txBody>
      </p:sp>
      <p:sp>
        <p:nvSpPr>
          <p:cNvPr id="27" name="Zone de texte 2"/>
          <p:cNvSpPr txBox="1">
            <a:spLocks noChangeArrowheads="1"/>
          </p:cNvSpPr>
          <p:nvPr/>
        </p:nvSpPr>
        <p:spPr bwMode="auto">
          <a:xfrm>
            <a:off x="133200" y="1223555"/>
            <a:ext cx="653358" cy="342593"/>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i="1" kern="0" dirty="0">
                <a:effectLst/>
                <a:latin typeface="Calibri" panose="020F0502020204030204" pitchFamily="34" charset="0"/>
                <a:ea typeface="Calibri" panose="020F0502020204030204" pitchFamily="34" charset="0"/>
                <a:cs typeface="Times New Roman" panose="02020603050405020304" pitchFamily="18" charset="0"/>
              </a:rPr>
              <a:t>2020 </a:t>
            </a:r>
          </a:p>
        </p:txBody>
      </p:sp>
      <p:pic>
        <p:nvPicPr>
          <p:cNvPr id="29" name="Image 28"/>
          <p:cNvPicPr/>
          <p:nvPr/>
        </p:nvPicPr>
        <p:blipFill rotWithShape="1">
          <a:blip r:embed="rId7"/>
          <a:srcRect l="3887" t="18924" r="16727" b="-54"/>
          <a:stretch/>
        </p:blipFill>
        <p:spPr>
          <a:xfrm>
            <a:off x="-260" y="2773015"/>
            <a:ext cx="5689026" cy="1541543"/>
          </a:xfrm>
          <a:prstGeom prst="rect">
            <a:avLst/>
          </a:prstGeom>
          <a:ln>
            <a:noFill/>
          </a:ln>
        </p:spPr>
      </p:pic>
    </p:spTree>
    <p:extLst>
      <p:ext uri="{BB962C8B-B14F-4D97-AF65-F5344CB8AC3E}">
        <p14:creationId xmlns:p14="http://schemas.microsoft.com/office/powerpoint/2010/main" val="34347536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80848" cy="864000"/>
          </a:xfrm>
        </p:spPr>
        <p:txBody>
          <a:bodyPr>
            <a:noAutofit/>
          </a:bodyPr>
          <a:lstStyle/>
          <a:p>
            <a:r>
              <a:rPr lang="fr-FR" altLang="fr-FR" dirty="0"/>
              <a:t>Suivi irrigation : tomates SA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10" name="Image 9">
            <a:extLst>
              <a:ext uri="{FF2B5EF4-FFF2-40B4-BE49-F238E27FC236}">
                <a16:creationId xmlns:a16="http://schemas.microsoft.com/office/drawing/2014/main" id="{E8D52868-7479-45FA-AB92-2C8E576D2C33}"/>
              </a:ext>
            </a:extLst>
          </p:cNvPr>
          <p:cNvPicPr>
            <a:picLocks noChangeAspect="1"/>
          </p:cNvPicPr>
          <p:nvPr/>
        </p:nvPicPr>
        <p:blipFill>
          <a:blip r:embed="rId4"/>
          <a:stretch>
            <a:fillRect/>
          </a:stretch>
        </p:blipFill>
        <p:spPr>
          <a:xfrm>
            <a:off x="1548384" y="1443139"/>
            <a:ext cx="8550655" cy="4921402"/>
          </a:xfrm>
          <a:prstGeom prst="rect">
            <a:avLst/>
          </a:prstGeom>
        </p:spPr>
      </p:pic>
      <p:sp>
        <p:nvSpPr>
          <p:cNvPr id="11" name="Rectangle 10">
            <a:extLst>
              <a:ext uri="{FF2B5EF4-FFF2-40B4-BE49-F238E27FC236}">
                <a16:creationId xmlns:a16="http://schemas.microsoft.com/office/drawing/2014/main" id="{36AEFE7D-0D88-445C-AA63-B431A1969DC9}"/>
              </a:ext>
            </a:extLst>
          </p:cNvPr>
          <p:cNvSpPr/>
          <p:nvPr/>
        </p:nvSpPr>
        <p:spPr bwMode="auto">
          <a:xfrm rot="11554282">
            <a:off x="5948116" y="2107530"/>
            <a:ext cx="378795" cy="817610"/>
          </a:xfrm>
          <a:prstGeom prst="rect">
            <a:avLst/>
          </a:prstGeom>
          <a:noFill/>
          <a:ln w="381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2" name="ZoneTexte 11">
            <a:extLst>
              <a:ext uri="{FF2B5EF4-FFF2-40B4-BE49-F238E27FC236}">
                <a16:creationId xmlns:a16="http://schemas.microsoft.com/office/drawing/2014/main" id="{36F72ADC-D445-438A-B371-CAD6C7601FC6}"/>
              </a:ext>
            </a:extLst>
          </p:cNvPr>
          <p:cNvSpPr txBox="1"/>
          <p:nvPr/>
        </p:nvSpPr>
        <p:spPr>
          <a:xfrm>
            <a:off x="2183164" y="2106074"/>
            <a:ext cx="1519442" cy="469561"/>
          </a:xfrm>
          <a:prstGeom prst="rect">
            <a:avLst/>
          </a:prstGeom>
          <a:solidFill>
            <a:schemeClr val="accent5">
              <a:lumMod val="40000"/>
              <a:lumOff val="60000"/>
            </a:schemeClr>
          </a:solidFill>
          <a:effectLst>
            <a:softEdge rad="50800"/>
          </a:effectLst>
          <a:scene3d>
            <a:camera prst="orthographicFront"/>
            <a:lightRig rig="threePt" dir="t"/>
          </a:scene3d>
          <a:sp3d/>
        </p:spPr>
        <p:txBody>
          <a:bodyPr wrap="square" rtlCol="0">
            <a:spAutoFit/>
          </a:bodyPr>
          <a:lstStyle/>
          <a:p>
            <a:pPr>
              <a:spcBef>
                <a:spcPts val="600"/>
              </a:spcBef>
              <a:buClr>
                <a:srgbClr val="008000"/>
              </a:buClr>
            </a:pPr>
            <a:r>
              <a:rPr lang="fr-FR" sz="2400" dirty="0">
                <a:solidFill>
                  <a:srgbClr val="00B050"/>
                </a:solidFill>
              </a:rPr>
              <a:t>Tomates</a:t>
            </a:r>
          </a:p>
        </p:txBody>
      </p:sp>
      <p:cxnSp>
        <p:nvCxnSpPr>
          <p:cNvPr id="15" name="Connecteur droit avec flèche 14">
            <a:extLst>
              <a:ext uri="{FF2B5EF4-FFF2-40B4-BE49-F238E27FC236}">
                <a16:creationId xmlns:a16="http://schemas.microsoft.com/office/drawing/2014/main" id="{B445F1F0-222D-4EFC-B8A3-396A43EC6151}"/>
              </a:ext>
            </a:extLst>
          </p:cNvPr>
          <p:cNvCxnSpPr/>
          <p:nvPr/>
        </p:nvCxnSpPr>
        <p:spPr bwMode="auto">
          <a:xfrm>
            <a:off x="3718456" y="2383819"/>
            <a:ext cx="2158792" cy="0"/>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0292762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80848" cy="864000"/>
          </a:xfrm>
        </p:spPr>
        <p:txBody>
          <a:bodyPr>
            <a:noAutofit/>
          </a:bodyPr>
          <a:lstStyle/>
          <a:p>
            <a:r>
              <a:rPr lang="fr-FR" altLang="fr-FR" dirty="0"/>
              <a:t>Suivi irrigation : tomates SA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49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Description</a:t>
            </a:r>
            <a:r>
              <a:rPr lang="fr-FR" sz="2000"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Sol argilo-limoneux</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Serre: 8 m x 36 m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 Tomates variétés anciennes </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rPr>
              <a:t>greffés 2 têtes en mono-rang sur 3 planches </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spcAft>
                <a:spcPts val="0"/>
              </a:spcAft>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1</a:t>
            </a:r>
            <a:r>
              <a:rPr lang="fr-FR" sz="2000" kern="0" baseline="30000" dirty="0">
                <a:latin typeface="Calibri" panose="020F0502020204030204" pitchFamily="34" charset="0"/>
                <a:ea typeface="Calibri" panose="020F0502020204030204" pitchFamily="34" charset="0"/>
                <a:cs typeface="Times New Roman" panose="02020603050405020304" pitchFamily="18" charset="0"/>
              </a:rPr>
              <a:t>ère</a:t>
            </a:r>
            <a:r>
              <a:rPr lang="fr-FR" sz="2000" kern="0" dirty="0">
                <a:latin typeface="Calibri" panose="020F0502020204030204" pitchFamily="34" charset="0"/>
                <a:ea typeface="Calibri" panose="020F0502020204030204" pitchFamily="34" charset="0"/>
                <a:cs typeface="Times New Roman" panose="02020603050405020304" pitchFamily="18" charset="0"/>
              </a:rPr>
              <a:t> année de suivi avec des sondes tensiométriques</a:t>
            </a:r>
          </a:p>
          <a:p>
            <a:pPr>
              <a:lnSpc>
                <a:spcPct val="110000"/>
              </a:lnSpc>
              <a:spcBef>
                <a:spcPts val="600"/>
              </a:spcBef>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Bef>
                <a:spcPts val="600"/>
              </a:spcBef>
              <a:buFont typeface="Wingdings" panose="05000000000000000000" pitchFamily="2" charset="2"/>
              <a:buChar char="ü"/>
            </a:pPr>
            <a:r>
              <a:rPr lang="fr-FR" sz="2000" kern="0" dirty="0">
                <a:latin typeface="Calibri" panose="020F0502020204030204" pitchFamily="34" charset="0"/>
                <a:ea typeface="Calibri" panose="020F0502020204030204" pitchFamily="34" charset="0"/>
                <a:cs typeface="Times New Roman" panose="02020603050405020304" pitchFamily="18" charset="0"/>
              </a:rPr>
              <a:t>Suivi tensions sur 2 profondeurs (25 et 50 cm)</a:t>
            </a:r>
          </a:p>
          <a:p>
            <a:pPr marL="0" indent="0">
              <a:lnSpc>
                <a:spcPct val="110000"/>
              </a:lnSpc>
              <a:spcBef>
                <a:spcPts val="600"/>
              </a:spcBef>
              <a:spcAft>
                <a:spcPts val="0"/>
              </a:spcAft>
              <a:buNone/>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a:lnSpc>
                <a:spcPct val="110000"/>
              </a:lnSpc>
              <a:spcAft>
                <a:spcPts val="0"/>
              </a:spcAft>
              <a:buFont typeface="Wingdings" panose="05000000000000000000" pitchFamily="2" charset="2"/>
              <a:buChar char="ü"/>
            </a:pPr>
            <a:endParaRPr lang="fr-FR" sz="2000" kern="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0000"/>
              </a:lnSpc>
              <a:spcBef>
                <a:spcPts val="600"/>
              </a:spcBef>
              <a:buNone/>
            </a:pPr>
            <a:endParaRPr lang="fr-FR" sz="2000" i="1" dirty="0"/>
          </a:p>
        </p:txBody>
      </p:sp>
      <p:pic>
        <p:nvPicPr>
          <p:cNvPr id="8" name="Image 7">
            <a:extLst>
              <a:ext uri="{FF2B5EF4-FFF2-40B4-BE49-F238E27FC236}">
                <a16:creationId xmlns:a16="http://schemas.microsoft.com/office/drawing/2014/main" id="{C24D7186-D6B5-48F2-9BB4-4A195199696D}"/>
              </a:ext>
            </a:extLst>
          </p:cNvPr>
          <p:cNvPicPr>
            <a:picLocks noChangeAspect="1"/>
          </p:cNvPicPr>
          <p:nvPr/>
        </p:nvPicPr>
        <p:blipFill>
          <a:blip r:embed="rId4"/>
          <a:stretch>
            <a:fillRect/>
          </a:stretch>
        </p:blipFill>
        <p:spPr>
          <a:xfrm>
            <a:off x="8371840" y="1310423"/>
            <a:ext cx="3442208" cy="2573261"/>
          </a:xfrm>
          <a:prstGeom prst="rect">
            <a:avLst/>
          </a:prstGeom>
          <a:effectLst>
            <a:softEdge rad="38100"/>
          </a:effectLst>
        </p:spPr>
      </p:pic>
      <p:pic>
        <p:nvPicPr>
          <p:cNvPr id="10" name="Image 9" descr="Une image contenant herbe, extérieur, serre&#10;&#10;Description générée automatiquement">
            <a:extLst>
              <a:ext uri="{FF2B5EF4-FFF2-40B4-BE49-F238E27FC236}">
                <a16:creationId xmlns:a16="http://schemas.microsoft.com/office/drawing/2014/main" id="{61E0036B-DF47-4CC4-9781-1610B8149D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87323" y="1330545"/>
            <a:ext cx="3404184" cy="25531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23747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35128" cy="864000"/>
          </a:xfrm>
        </p:spPr>
        <p:txBody>
          <a:bodyPr>
            <a:normAutofit/>
          </a:bodyPr>
          <a:lstStyle/>
          <a:p>
            <a:r>
              <a:rPr lang="fr-FR" altLang="fr-FR" dirty="0"/>
              <a:t>Suivi irrigation : tomates SA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9" name="Espace réservé du contenu 2"/>
          <p:cNvSpPr txBox="1">
            <a:spLocks/>
          </p:cNvSpPr>
          <p:nvPr/>
        </p:nvSpPr>
        <p:spPr>
          <a:xfrm>
            <a:off x="838200" y="1476000"/>
            <a:ext cx="9677400" cy="4880350"/>
          </a:xfrm>
          <a:prstGeom prst="rect">
            <a:avLst/>
          </a:prstGeom>
        </p:spPr>
        <p:txBody>
          <a:bodyPr>
            <a:normAutofit fontScale="92500"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spcAft>
                <a:spcPts val="0"/>
              </a:spcAft>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rPr>
              <a:t>Installation d’irrigation</a:t>
            </a:r>
            <a:r>
              <a:rPr lang="fr-FR" sz="2000" b="1" kern="0" dirty="0">
                <a:latin typeface="Calibri" panose="020F0502020204030204" pitchFamily="34" charset="0"/>
                <a:ea typeface="Calibri" panose="020F0502020204030204" pitchFamily="34" charset="0"/>
                <a:cs typeface="Times New Roman" panose="02020603050405020304" pitchFamily="18" charset="0"/>
              </a:rPr>
              <a:t>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Équipement par planche de tomates: </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rPr>
              <a:t>Équipement par planche de tomates: </a:t>
            </a:r>
          </a:p>
          <a:p>
            <a:pPr marL="1371600" lvl="3"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rPr>
              <a:t>4 gaines goutteurs auto-</a:t>
            </a:r>
            <a:r>
              <a:rPr lang="fr-FR" sz="2000" kern="0" dirty="0" err="1">
                <a:latin typeface="Calibri" panose="020F0502020204030204" pitchFamily="34" charset="0"/>
                <a:ea typeface="Calibri" panose="020F0502020204030204" pitchFamily="34" charset="0"/>
                <a:cs typeface="Times New Roman" panose="02020603050405020304" pitchFamily="18" charset="0"/>
              </a:rPr>
              <a:t>régulants</a:t>
            </a:r>
            <a:r>
              <a:rPr lang="fr-FR" sz="2000" kern="0" dirty="0">
                <a:latin typeface="Calibri" panose="020F0502020204030204" pitchFamily="34" charset="0"/>
                <a:ea typeface="Calibri" panose="020F0502020204030204" pitchFamily="34" charset="0"/>
                <a:cs typeface="Times New Roman" panose="02020603050405020304" pitchFamily="18" charset="0"/>
              </a:rPr>
              <a:t>, </a:t>
            </a:r>
          </a:p>
          <a:p>
            <a:pPr marL="1371600" lvl="3"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rPr>
              <a:t>goutteurs 30cm (Q=1.6L/h)</a:t>
            </a: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12 gaines dans les planches </a:t>
            </a:r>
          </a:p>
          <a:p>
            <a:pPr marL="0" indent="0">
              <a:lnSpc>
                <a:spcPct val="110000"/>
              </a:lnSpc>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+ 2 allées entre planches équipées avec 2 gaines </a:t>
            </a:r>
            <a:r>
              <a:rPr lang="fr-FR" sz="2000" kern="0" dirty="0">
                <a:latin typeface="Calibri" panose="020F0502020204030204" pitchFamily="34" charset="0"/>
                <a:ea typeface="Calibri" panose="020F0502020204030204" pitchFamily="34" charset="0"/>
                <a:cs typeface="Times New Roman" panose="02020603050405020304" pitchFamily="18" charset="0"/>
              </a:rPr>
              <a:t>T-TAPE, goutteurs 30cm (Q=1.6L/h)</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4 gaines dans les allées</a:t>
            </a:r>
          </a:p>
          <a:p>
            <a:pPr marL="171450" indent="-171450">
              <a:lnSpc>
                <a:spcPct val="110000"/>
              </a:lnSpc>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9 goutteurs/plant environ</a:t>
            </a:r>
          </a:p>
          <a:p>
            <a:pPr>
              <a:lnSpc>
                <a:spcPct val="110000"/>
              </a:lnSpc>
              <a:spcBef>
                <a:spcPts val="600"/>
              </a:spcBef>
            </a:pPr>
            <a:endParaRPr lang="fr-FR" sz="2000" i="1" dirty="0"/>
          </a:p>
        </p:txBody>
      </p:sp>
    </p:spTree>
    <p:extLst>
      <p:ext uri="{BB962C8B-B14F-4D97-AF65-F5344CB8AC3E}">
        <p14:creationId xmlns:p14="http://schemas.microsoft.com/office/powerpoint/2010/main" val="21762946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580264" cy="864000"/>
          </a:xfrm>
        </p:spPr>
        <p:txBody>
          <a:bodyPr>
            <a:normAutofit/>
          </a:bodyPr>
          <a:lstStyle/>
          <a:p>
            <a:r>
              <a:rPr lang="fr-FR" altLang="fr-FR" dirty="0"/>
              <a:t>Suivi irrigation : tomates SA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51</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3" name="Image 2"/>
          <p:cNvPicPr>
            <a:picLocks noChangeAspect="1"/>
          </p:cNvPicPr>
          <p:nvPr/>
        </p:nvPicPr>
        <p:blipFill rotWithShape="1">
          <a:blip r:embed="rId4"/>
          <a:srcRect l="10275" t="50533" r="20650" b="16400"/>
          <a:stretch/>
        </p:blipFill>
        <p:spPr>
          <a:xfrm>
            <a:off x="711210" y="1221567"/>
            <a:ext cx="9563790" cy="2575266"/>
          </a:xfrm>
          <a:prstGeom prst="rect">
            <a:avLst/>
          </a:prstGeom>
        </p:spPr>
      </p:pic>
      <p:pic>
        <p:nvPicPr>
          <p:cNvPr id="8" name="Image 7"/>
          <p:cNvPicPr>
            <a:picLocks noChangeAspect="1"/>
          </p:cNvPicPr>
          <p:nvPr/>
        </p:nvPicPr>
        <p:blipFill rotWithShape="1">
          <a:blip r:embed="rId5"/>
          <a:srcRect l="8700" t="57200" r="20800" b="8000"/>
          <a:stretch/>
        </p:blipFill>
        <p:spPr>
          <a:xfrm>
            <a:off x="711210" y="3942734"/>
            <a:ext cx="9447774" cy="2532487"/>
          </a:xfrm>
          <a:prstGeom prst="rect">
            <a:avLst/>
          </a:prstGeom>
        </p:spPr>
      </p:pic>
    </p:spTree>
    <p:extLst>
      <p:ext uri="{BB962C8B-B14F-4D97-AF65-F5344CB8AC3E}">
        <p14:creationId xmlns:p14="http://schemas.microsoft.com/office/powerpoint/2010/main" val="5624057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tomates SA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89396" y="1334066"/>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Hausse importante tensions à 25 cm à partir de fin mai et durant le mois de juin</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augmentation irrigation</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diminution tensions</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diminution irrigation</a:t>
            </a:r>
          </a:p>
          <a:p>
            <a:pPr marL="0" indent="0">
              <a:lnSpc>
                <a:spcPct val="110000"/>
              </a:lnSpc>
              <a:spcBef>
                <a:spcPts val="600"/>
              </a:spcBef>
              <a:buNone/>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Idem en juillet</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augmentation irrigation</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diminution importantes tensions jusqu’à l’excès</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diminution irrigation</a:t>
            </a:r>
          </a:p>
          <a:p>
            <a:pPr>
              <a:lnSpc>
                <a:spcPct val="110000"/>
              </a:lnSpc>
              <a:spcBef>
                <a:spcPts val="600"/>
              </a:spcBef>
              <a:buFont typeface="Wingdings" panose="05000000000000000000" pitchFamily="2" charset="2"/>
              <a:buChar char="ð"/>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Inversion tendances: tensions à 25 cm dans la zone confort, tensions à 50 cm légèrement dans l’assèchement</a:t>
            </a:r>
          </a:p>
          <a:p>
            <a:pPr marL="0" indent="0">
              <a:lnSpc>
                <a:spcPct val="110000"/>
              </a:lnSpc>
              <a:spcBef>
                <a:spcPts val="600"/>
              </a:spcBef>
              <a:buNone/>
            </a:pPr>
            <a:endParaRPr lang="fr-FR" sz="2200" i="1" dirty="0"/>
          </a:p>
        </p:txBody>
      </p:sp>
    </p:spTree>
    <p:extLst>
      <p:ext uri="{BB962C8B-B14F-4D97-AF65-F5344CB8AC3E}">
        <p14:creationId xmlns:p14="http://schemas.microsoft.com/office/powerpoint/2010/main" val="11717849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Comparaison des suivis irrigation tomates SA</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6" name="Image 5"/>
          <p:cNvPicPr>
            <a:picLocks noChangeAspect="1"/>
          </p:cNvPicPr>
          <p:nvPr/>
        </p:nvPicPr>
        <p:blipFill rotWithShape="1">
          <a:blip r:embed="rId4"/>
          <a:srcRect l="10350" t="50800" r="21025" b="13466"/>
          <a:stretch/>
        </p:blipFill>
        <p:spPr>
          <a:xfrm>
            <a:off x="150544" y="1593077"/>
            <a:ext cx="5848447" cy="1712988"/>
          </a:xfrm>
          <a:prstGeom prst="rect">
            <a:avLst/>
          </a:prstGeom>
        </p:spPr>
      </p:pic>
      <p:pic>
        <p:nvPicPr>
          <p:cNvPr id="9" name="Image 8"/>
          <p:cNvPicPr>
            <a:picLocks noChangeAspect="1"/>
          </p:cNvPicPr>
          <p:nvPr/>
        </p:nvPicPr>
        <p:blipFill rotWithShape="1">
          <a:blip r:embed="rId5"/>
          <a:srcRect l="10650" t="51733" r="21025" b="16133"/>
          <a:stretch/>
        </p:blipFill>
        <p:spPr>
          <a:xfrm>
            <a:off x="6220301" y="1393717"/>
            <a:ext cx="5877103" cy="1636801"/>
          </a:xfrm>
          <a:prstGeom prst="rect">
            <a:avLst/>
          </a:prstGeom>
        </p:spPr>
      </p:pic>
      <p:sp>
        <p:nvSpPr>
          <p:cNvPr id="17" name="Espace réservé du contenu 2"/>
          <p:cNvSpPr txBox="1">
            <a:spLocks/>
          </p:cNvSpPr>
          <p:nvPr/>
        </p:nvSpPr>
        <p:spPr>
          <a:xfrm>
            <a:off x="6220301" y="1128791"/>
            <a:ext cx="2185416" cy="384048"/>
          </a:xfrm>
          <a:prstGeom prst="rect">
            <a:avLst/>
          </a:prstGeom>
        </p:spPr>
        <p:txBody>
          <a:bodyPr>
            <a:normAutofit fontScale="92500"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GAEC de Faurejean</a:t>
            </a:r>
          </a:p>
        </p:txBody>
      </p:sp>
      <p:sp>
        <p:nvSpPr>
          <p:cNvPr id="15" name="Espace réservé du contenu 2"/>
          <p:cNvSpPr txBox="1">
            <a:spLocks/>
          </p:cNvSpPr>
          <p:nvPr/>
        </p:nvSpPr>
        <p:spPr>
          <a:xfrm>
            <a:off x="182880" y="1166902"/>
            <a:ext cx="2185416" cy="384048"/>
          </a:xfrm>
          <a:prstGeom prst="rect">
            <a:avLst/>
          </a:prstGeom>
        </p:spPr>
        <p:txBody>
          <a:bodyPr>
            <a:normAutofit fontScale="92500"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GAEC du Prat-Gros</a:t>
            </a:r>
          </a:p>
        </p:txBody>
      </p:sp>
      <p:pic>
        <p:nvPicPr>
          <p:cNvPr id="3" name="Image 2"/>
          <p:cNvPicPr>
            <a:picLocks noChangeAspect="1"/>
          </p:cNvPicPr>
          <p:nvPr/>
        </p:nvPicPr>
        <p:blipFill rotWithShape="1">
          <a:blip r:embed="rId6"/>
          <a:srcRect l="8666" t="48148" r="20833" b="16149"/>
          <a:stretch/>
        </p:blipFill>
        <p:spPr>
          <a:xfrm>
            <a:off x="75271" y="3403319"/>
            <a:ext cx="5998991" cy="1708932"/>
          </a:xfrm>
          <a:prstGeom prst="rect">
            <a:avLst/>
          </a:prstGeom>
        </p:spPr>
      </p:pic>
      <p:pic>
        <p:nvPicPr>
          <p:cNvPr id="5" name="Image 4"/>
          <p:cNvPicPr>
            <a:picLocks noChangeAspect="1"/>
          </p:cNvPicPr>
          <p:nvPr/>
        </p:nvPicPr>
        <p:blipFill rotWithShape="1">
          <a:blip r:embed="rId7"/>
          <a:srcRect l="8829" t="58397" r="20822" b="5705"/>
          <a:stretch/>
        </p:blipFill>
        <p:spPr>
          <a:xfrm>
            <a:off x="6308202" y="3176323"/>
            <a:ext cx="5529143" cy="1587056"/>
          </a:xfrm>
          <a:prstGeom prst="rect">
            <a:avLst/>
          </a:prstGeom>
        </p:spPr>
      </p:pic>
    </p:spTree>
    <p:extLst>
      <p:ext uri="{BB962C8B-B14F-4D97-AF65-F5344CB8AC3E}">
        <p14:creationId xmlns:p14="http://schemas.microsoft.com/office/powerpoint/2010/main" val="10597136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6055246E-81F2-4716-A341-6139E5705588}" type="slidenum">
              <a:rPr lang="fr-FR" smtClean="0"/>
              <a:t>54</a:t>
            </a:fld>
            <a:endParaRPr lang="fr-F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5" name="Image 4"/>
          <p:cNvPicPr>
            <a:picLocks noChangeAspect="1"/>
          </p:cNvPicPr>
          <p:nvPr/>
        </p:nvPicPr>
        <p:blipFill rotWithShape="1">
          <a:blip r:embed="rId3"/>
          <a:srcRect l="10424" t="43067" r="21175" b="22800"/>
          <a:stretch/>
        </p:blipFill>
        <p:spPr>
          <a:xfrm>
            <a:off x="80364" y="1406915"/>
            <a:ext cx="5608474" cy="1574308"/>
          </a:xfrm>
          <a:prstGeom prst="rect">
            <a:avLst/>
          </a:prstGeom>
        </p:spPr>
      </p:pic>
      <p:sp>
        <p:nvSpPr>
          <p:cNvPr id="17" name="Espace réservé du contenu 2"/>
          <p:cNvSpPr txBox="1">
            <a:spLocks/>
          </p:cNvSpPr>
          <p:nvPr/>
        </p:nvSpPr>
        <p:spPr>
          <a:xfrm>
            <a:off x="80364" y="1105703"/>
            <a:ext cx="2185416" cy="384048"/>
          </a:xfrm>
          <a:prstGeom prst="rect">
            <a:avLst/>
          </a:prstGeom>
        </p:spPr>
        <p:txBody>
          <a:bodyPr>
            <a:normAutofit fontScale="85000"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GAEC En Vert de Terre</a:t>
            </a:r>
          </a:p>
        </p:txBody>
      </p:sp>
      <p:pic>
        <p:nvPicPr>
          <p:cNvPr id="3" name="Image 2"/>
          <p:cNvPicPr>
            <a:picLocks noChangeAspect="1"/>
          </p:cNvPicPr>
          <p:nvPr/>
        </p:nvPicPr>
        <p:blipFill rotWithShape="1">
          <a:blip r:embed="rId4"/>
          <a:srcRect l="10124" t="32534" r="21175" b="33866"/>
          <a:stretch/>
        </p:blipFill>
        <p:spPr>
          <a:xfrm>
            <a:off x="6159854" y="1421914"/>
            <a:ext cx="5750829" cy="1368653"/>
          </a:xfrm>
          <a:prstGeom prst="rect">
            <a:avLst/>
          </a:prstGeom>
        </p:spPr>
      </p:pic>
      <p:sp>
        <p:nvSpPr>
          <p:cNvPr id="15" name="Espace réservé du contenu 2"/>
          <p:cNvSpPr txBox="1">
            <a:spLocks/>
          </p:cNvSpPr>
          <p:nvPr/>
        </p:nvSpPr>
        <p:spPr>
          <a:xfrm>
            <a:off x="6157726" y="1117050"/>
            <a:ext cx="2233145" cy="29822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17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GAEC de Champ Boule</a:t>
            </a:r>
          </a:p>
        </p:txBody>
      </p:sp>
      <p:pic>
        <p:nvPicPr>
          <p:cNvPr id="6" name="Image 5"/>
          <p:cNvPicPr>
            <a:picLocks noChangeAspect="1"/>
          </p:cNvPicPr>
          <p:nvPr/>
        </p:nvPicPr>
        <p:blipFill rotWithShape="1">
          <a:blip r:embed="rId5"/>
          <a:srcRect l="9075" t="55067" r="20575" b="10800"/>
          <a:stretch/>
        </p:blipFill>
        <p:spPr>
          <a:xfrm>
            <a:off x="151708" y="3059563"/>
            <a:ext cx="5670661" cy="1547643"/>
          </a:xfrm>
          <a:prstGeom prst="rect">
            <a:avLst/>
          </a:prstGeom>
        </p:spPr>
      </p:pic>
      <p:pic>
        <p:nvPicPr>
          <p:cNvPr id="10" name="Image 9"/>
          <p:cNvPicPr>
            <a:picLocks noChangeAspect="1"/>
          </p:cNvPicPr>
          <p:nvPr/>
        </p:nvPicPr>
        <p:blipFill rotWithShape="1">
          <a:blip r:embed="rId6"/>
          <a:srcRect l="9900" t="53600" r="21025" b="14133"/>
          <a:stretch/>
        </p:blipFill>
        <p:spPr>
          <a:xfrm>
            <a:off x="6157726" y="3022419"/>
            <a:ext cx="5752957" cy="1511635"/>
          </a:xfrm>
          <a:prstGeom prst="rect">
            <a:avLst/>
          </a:prstGeom>
        </p:spPr>
      </p:pic>
      <p:sp>
        <p:nvSpPr>
          <p:cNvPr id="19" name="Titre 1"/>
          <p:cNvSpPr>
            <a:spLocks noGrp="1"/>
          </p:cNvSpPr>
          <p:nvPr>
            <p:ph type="title"/>
          </p:nvPr>
        </p:nvSpPr>
        <p:spPr>
          <a:xfrm>
            <a:off x="133200" y="365125"/>
            <a:ext cx="12058800" cy="864000"/>
          </a:xfrm>
        </p:spPr>
        <p:txBody>
          <a:bodyPr>
            <a:normAutofit/>
          </a:bodyPr>
          <a:lstStyle/>
          <a:p>
            <a:r>
              <a:rPr lang="fr-FR" altLang="fr-FR" dirty="0"/>
              <a:t>Comparaison des suivis irrigation tomates SA</a:t>
            </a:r>
            <a:endParaRPr lang="fr-FR" dirty="0"/>
          </a:p>
        </p:txBody>
      </p:sp>
      <p:sp>
        <p:nvSpPr>
          <p:cNvPr id="12" name="Espace réservé du contenu 2"/>
          <p:cNvSpPr txBox="1">
            <a:spLocks/>
          </p:cNvSpPr>
          <p:nvPr/>
        </p:nvSpPr>
        <p:spPr>
          <a:xfrm>
            <a:off x="4596130" y="4887721"/>
            <a:ext cx="2185416" cy="384048"/>
          </a:xfrm>
          <a:prstGeom prst="rect">
            <a:avLst/>
          </a:prstGeom>
        </p:spPr>
        <p:txBody>
          <a:bodyPr>
            <a:normAutofit fontScale="92500"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Mathieu DOUCERE</a:t>
            </a:r>
          </a:p>
        </p:txBody>
      </p:sp>
      <p:pic>
        <p:nvPicPr>
          <p:cNvPr id="13" name="Image 12"/>
          <p:cNvPicPr>
            <a:picLocks noChangeAspect="1"/>
          </p:cNvPicPr>
          <p:nvPr/>
        </p:nvPicPr>
        <p:blipFill rotWithShape="1">
          <a:blip r:embed="rId7"/>
          <a:srcRect l="10275" t="50533" r="20650" b="16400"/>
          <a:stretch/>
        </p:blipFill>
        <p:spPr>
          <a:xfrm>
            <a:off x="218928" y="5311597"/>
            <a:ext cx="5603441" cy="1508853"/>
          </a:xfrm>
          <a:prstGeom prst="rect">
            <a:avLst/>
          </a:prstGeom>
        </p:spPr>
      </p:pic>
      <p:pic>
        <p:nvPicPr>
          <p:cNvPr id="14" name="Image 13"/>
          <p:cNvPicPr>
            <a:picLocks noChangeAspect="1"/>
          </p:cNvPicPr>
          <p:nvPr/>
        </p:nvPicPr>
        <p:blipFill rotWithShape="1">
          <a:blip r:embed="rId8"/>
          <a:srcRect l="8700" t="57200" r="20800" b="8000"/>
          <a:stretch/>
        </p:blipFill>
        <p:spPr>
          <a:xfrm>
            <a:off x="6227165" y="5311597"/>
            <a:ext cx="5754663" cy="1542544"/>
          </a:xfrm>
          <a:prstGeom prst="rect">
            <a:avLst/>
          </a:prstGeom>
        </p:spPr>
      </p:pic>
    </p:spTree>
    <p:extLst>
      <p:ext uri="{BB962C8B-B14F-4D97-AF65-F5344CB8AC3E}">
        <p14:creationId xmlns:p14="http://schemas.microsoft.com/office/powerpoint/2010/main" val="29385489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Comparaison des suivis irrigation tomates SA - observations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2" name="Espace réservé du contenu 2"/>
          <p:cNvSpPr txBox="1">
            <a:spLocks/>
          </p:cNvSpPr>
          <p:nvPr/>
        </p:nvSpPr>
        <p:spPr>
          <a:xfrm>
            <a:off x="489396" y="1334066"/>
            <a:ext cx="10204704" cy="5141156"/>
          </a:xfrm>
          <a:prstGeom prst="rect">
            <a:avLst/>
          </a:prstGeom>
        </p:spPr>
        <p:txBody>
          <a:bodyPr>
            <a:normAutofit lnSpcReduction="10000"/>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600"/>
              </a:spcBef>
              <a:buNone/>
            </a:pPr>
            <a:r>
              <a:rPr lang="fr-FR" sz="2000" b="1"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GAEC du Prat-Gros et GAEC de Faurejean: </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1-2 x / semaine</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 global des tensions dans la zone de confort</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Tensions à 25cm : pilotage des apports</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Tensions à 50 cm : contrôle du bon état hydrique</a:t>
            </a:r>
          </a:p>
          <a:p>
            <a:pPr marL="0" indent="0">
              <a:lnSpc>
                <a:spcPct val="110000"/>
              </a:lnSpc>
              <a:spcBef>
                <a:spcPts val="600"/>
              </a:spcBef>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sz="2000" b="1" u="sng"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GAEC de Champ Boule, GAEC En Vert de Terre et Mathieu DOUCERE:</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quotidiens</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 plus difficile des tensions</a:t>
            </a:r>
          </a:p>
          <a:p>
            <a:pPr marL="0" indent="0">
              <a:lnSpc>
                <a:spcPct val="110000"/>
              </a:lnSpc>
              <a:spcBef>
                <a:spcPts val="600"/>
              </a:spcBef>
              <a:buNone/>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600"/>
              </a:spcBef>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réguliers mais plus espacés dans le temps : meilleure réactivité ? </a:t>
            </a:r>
          </a:p>
          <a:p>
            <a:pPr>
              <a:lnSpc>
                <a:spcPct val="110000"/>
              </a:lnSpc>
              <a:spcBef>
                <a:spcPts val="600"/>
              </a:spcBef>
              <a:buFont typeface="Wingdings" panose="05000000000000000000" pitchFamily="2" charset="2"/>
              <a:buChar char="ð"/>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Gestion du bulbe sous le goutteur ? </a:t>
            </a:r>
          </a:p>
          <a:p>
            <a:pPr marL="0" indent="0">
              <a:lnSpc>
                <a:spcPct val="110000"/>
              </a:lnSpc>
              <a:spcBef>
                <a:spcPts val="600"/>
              </a:spcBef>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p>
          <a:p>
            <a:pPr>
              <a:lnSpc>
                <a:spcPct val="110000"/>
              </a:lnSpc>
              <a:spcBef>
                <a:spcPts val="600"/>
              </a:spcBef>
              <a:buFont typeface="Wingdings" panose="05000000000000000000" pitchFamily="2" charset="2"/>
              <a:buChar char="ð"/>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600"/>
              </a:spcBef>
              <a:buNone/>
            </a:pPr>
            <a:endParaRPr lang="fr-FR" sz="2000" i="1" dirty="0"/>
          </a:p>
        </p:txBody>
      </p:sp>
    </p:spTree>
    <p:extLst>
      <p:ext uri="{BB962C8B-B14F-4D97-AF65-F5344CB8AC3E}">
        <p14:creationId xmlns:p14="http://schemas.microsoft.com/office/powerpoint/2010/main" val="278505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aubergines SA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3" name="Image 2"/>
          <p:cNvPicPr>
            <a:picLocks noChangeAspect="1"/>
          </p:cNvPicPr>
          <p:nvPr/>
        </p:nvPicPr>
        <p:blipFill rotWithShape="1">
          <a:blip r:embed="rId4"/>
          <a:srcRect l="10200" t="35067" r="20725" b="28667"/>
          <a:stretch/>
        </p:blipFill>
        <p:spPr>
          <a:xfrm>
            <a:off x="814036" y="1229126"/>
            <a:ext cx="8878604" cy="2622128"/>
          </a:xfrm>
          <a:prstGeom prst="rect">
            <a:avLst/>
          </a:prstGeom>
        </p:spPr>
      </p:pic>
      <p:pic>
        <p:nvPicPr>
          <p:cNvPr id="5" name="Image 4"/>
          <p:cNvPicPr>
            <a:picLocks noChangeAspect="1"/>
          </p:cNvPicPr>
          <p:nvPr/>
        </p:nvPicPr>
        <p:blipFill rotWithShape="1">
          <a:blip r:embed="rId5"/>
          <a:srcRect l="12450" t="31200" r="20500" b="32400"/>
          <a:stretch/>
        </p:blipFill>
        <p:spPr>
          <a:xfrm>
            <a:off x="1175224" y="3820532"/>
            <a:ext cx="8627364" cy="2634531"/>
          </a:xfrm>
          <a:prstGeom prst="rect">
            <a:avLst/>
          </a:prstGeom>
        </p:spPr>
      </p:pic>
      <p:pic>
        <p:nvPicPr>
          <p:cNvPr id="10" name="Image 9"/>
          <p:cNvPicPr>
            <a:picLocks noChangeAspect="1"/>
          </p:cNvPicPr>
          <p:nvPr/>
        </p:nvPicPr>
        <p:blipFill rotWithShape="1">
          <a:blip r:embed="rId6"/>
          <a:srcRect l="79885" t="34495" r="11239" b="56942"/>
          <a:stretch/>
        </p:blipFill>
        <p:spPr>
          <a:xfrm>
            <a:off x="10341478" y="2111416"/>
            <a:ext cx="1639964" cy="889904"/>
          </a:xfrm>
          <a:prstGeom prst="rect">
            <a:avLst/>
          </a:prstGeom>
        </p:spPr>
      </p:pic>
      <p:sp>
        <p:nvSpPr>
          <p:cNvPr id="11" name="Zone de texte 2"/>
          <p:cNvSpPr txBox="1">
            <a:spLocks noChangeArrowheads="1"/>
          </p:cNvSpPr>
          <p:nvPr/>
        </p:nvSpPr>
        <p:spPr bwMode="auto">
          <a:xfrm>
            <a:off x="671126" y="3774881"/>
            <a:ext cx="2546207" cy="560052"/>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a:t>
            </a:r>
          </a:p>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compteur de l’installation </a:t>
            </a:r>
          </a:p>
        </p:txBody>
      </p:sp>
    </p:spTree>
    <p:extLst>
      <p:ext uri="{BB962C8B-B14F-4D97-AF65-F5344CB8AC3E}">
        <p14:creationId xmlns:p14="http://schemas.microsoft.com/office/powerpoint/2010/main" val="36052992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aubergines SA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Suivis sondes tensio sur 4 profondeurs (25, 50, 75 et 100 cm)</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Maintiens des tensions dans la zone de  confort durant toute la campagne</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Quelques apports en début de cycle (15 mai - 15 juin) seulement</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Bassinages réguliers pour la maitrise des ravageurs </a:t>
            </a:r>
          </a:p>
          <a:p>
            <a:pPr lvl="1">
              <a:lnSpc>
                <a:spcPct val="110000"/>
              </a:lnSpc>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augmentation rapide de l’hygrométrie dans la serre par aspersion (15 à 30 minutes) </a:t>
            </a:r>
          </a:p>
          <a:p>
            <a:pPr lvl="1">
              <a:lnSpc>
                <a:spcPct val="110000"/>
              </a:lnSpc>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milieu de journée (température élevée)</a:t>
            </a:r>
          </a:p>
          <a:p>
            <a:pPr lvl="1">
              <a:lnSpc>
                <a:spcPct val="110000"/>
              </a:lnSpc>
              <a:buFont typeface="Wingdings" panose="05000000000000000000" pitchFamily="2" charset="2"/>
              <a:buChar char="ð"/>
            </a:pPr>
            <a:r>
              <a:rPr lang="fr-FR"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1 à 3 X / semaine</a:t>
            </a:r>
            <a:endParaRPr lang="fr-FR" sz="2000" i="1" dirty="0"/>
          </a:p>
        </p:txBody>
      </p:sp>
    </p:spTree>
    <p:extLst>
      <p:ext uri="{BB962C8B-B14F-4D97-AF65-F5344CB8AC3E}">
        <p14:creationId xmlns:p14="http://schemas.microsoft.com/office/powerpoint/2010/main" val="36462349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aubergines SA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64008" y="1334066"/>
            <a:ext cx="7018458"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Mesures d’hygrométrie bassinage - 29 juillet 2021 :</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buNone/>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Apports d’eau par aspersion : 3 mm</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3" name="Image 2"/>
          <p:cNvPicPr>
            <a:picLocks noChangeAspect="1"/>
          </p:cNvPicPr>
          <p:nvPr/>
        </p:nvPicPr>
        <p:blipFill>
          <a:blip r:embed="rId4"/>
          <a:stretch>
            <a:fillRect/>
          </a:stretch>
        </p:blipFill>
        <p:spPr>
          <a:xfrm>
            <a:off x="211608" y="1842124"/>
            <a:ext cx="7249896" cy="3532352"/>
          </a:xfrm>
          <a:prstGeom prst="rect">
            <a:avLst/>
          </a:prstGeom>
        </p:spPr>
      </p:pic>
      <p:sp>
        <p:nvSpPr>
          <p:cNvPr id="9" name="Espace réservé du contenu 2"/>
          <p:cNvSpPr txBox="1">
            <a:spLocks/>
          </p:cNvSpPr>
          <p:nvPr/>
        </p:nvSpPr>
        <p:spPr>
          <a:xfrm>
            <a:off x="7722546" y="1658611"/>
            <a:ext cx="4453128" cy="2844159"/>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0"/>
              </a:spcBef>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Faibles apports par aspersion </a:t>
            </a:r>
          </a:p>
          <a:p>
            <a:pPr marL="0" indent="0">
              <a:lnSpc>
                <a:spcPct val="110000"/>
              </a:lnSpc>
              <a:spcBef>
                <a:spcPts val="0"/>
              </a:spcBef>
              <a:buNone/>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(&lt; 10 mm / semaine)</a:t>
            </a:r>
          </a:p>
          <a:p>
            <a:pPr>
              <a:lnSpc>
                <a:spcPct val="110000"/>
              </a:lnSpc>
              <a:spcBef>
                <a:spcPts val="0"/>
              </a:spcBef>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0"/>
              </a:spcBef>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Vaporisation pour hygrométrie</a:t>
            </a:r>
          </a:p>
          <a:p>
            <a:pPr>
              <a:lnSpc>
                <a:spcPct val="110000"/>
              </a:lnSpc>
              <a:spcBef>
                <a:spcPts val="0"/>
              </a:spcBef>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0"/>
              </a:spcBef>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Effet sur l’état hydrique du sol : ??</a:t>
            </a:r>
            <a:endParaRPr lang="fr-FR" sz="2200" i="1" dirty="0"/>
          </a:p>
        </p:txBody>
      </p:sp>
    </p:spTree>
    <p:extLst>
      <p:ext uri="{BB962C8B-B14F-4D97-AF65-F5344CB8AC3E}">
        <p14:creationId xmlns:p14="http://schemas.microsoft.com/office/powerpoint/2010/main" val="16595447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aubergines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59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6" name="Image 5"/>
          <p:cNvPicPr>
            <a:picLocks noChangeAspect="1"/>
          </p:cNvPicPr>
          <p:nvPr/>
        </p:nvPicPr>
        <p:blipFill rotWithShape="1">
          <a:blip r:embed="rId4"/>
          <a:srcRect l="9674" t="41733" r="21101" b="24667"/>
          <a:stretch/>
        </p:blipFill>
        <p:spPr>
          <a:xfrm>
            <a:off x="429768" y="1249284"/>
            <a:ext cx="8961120" cy="2446590"/>
          </a:xfrm>
          <a:prstGeom prst="rect">
            <a:avLst/>
          </a:prstGeom>
        </p:spPr>
      </p:pic>
      <p:pic>
        <p:nvPicPr>
          <p:cNvPr id="9" name="Image 8"/>
          <p:cNvPicPr>
            <a:picLocks noChangeAspect="1"/>
          </p:cNvPicPr>
          <p:nvPr/>
        </p:nvPicPr>
        <p:blipFill rotWithShape="1">
          <a:blip r:embed="rId5"/>
          <a:srcRect l="10949" t="49067" r="21025" b="16267"/>
          <a:stretch/>
        </p:blipFill>
        <p:spPr>
          <a:xfrm>
            <a:off x="763524" y="3695874"/>
            <a:ext cx="8627364" cy="2473114"/>
          </a:xfrm>
          <a:prstGeom prst="rect">
            <a:avLst/>
          </a:prstGeom>
        </p:spPr>
      </p:pic>
      <p:grpSp>
        <p:nvGrpSpPr>
          <p:cNvPr id="12" name="Groupe 11"/>
          <p:cNvGrpSpPr/>
          <p:nvPr/>
        </p:nvGrpSpPr>
        <p:grpSpPr>
          <a:xfrm>
            <a:off x="9936760" y="1478862"/>
            <a:ext cx="1514680" cy="758997"/>
            <a:chOff x="6243597" y="1794307"/>
            <a:chExt cx="1055929" cy="583106"/>
          </a:xfrm>
        </p:grpSpPr>
        <p:sp>
          <p:nvSpPr>
            <p:cNvPr id="15" name="Zone de texte 10"/>
            <p:cNvSpPr txBox="1"/>
            <p:nvPr/>
          </p:nvSpPr>
          <p:spPr>
            <a:xfrm>
              <a:off x="6243597" y="1794307"/>
              <a:ext cx="630892" cy="209292"/>
            </a:xfrm>
            <a:prstGeom prst="rect">
              <a:avLst/>
            </a:prstGeom>
            <a:solidFill>
              <a:schemeClr val="bg1"/>
            </a:solid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1400" b="1" kern="150" dirty="0">
                  <a:ea typeface="Times New Roman" panose="02020603050405020304" pitchFamily="18" charset="0"/>
                  <a:cs typeface="Times New Roman" panose="02020603050405020304" pitchFamily="18" charset="0"/>
                </a:rPr>
                <a:t>Tensions</a:t>
              </a:r>
              <a:r>
                <a:rPr lang="fr-FR" sz="1400" kern="150" dirty="0">
                  <a:solidFill>
                    <a:srgbClr val="0563C1"/>
                  </a:solidFill>
                  <a:ea typeface="Times New Roman" panose="02020603050405020304" pitchFamily="18" charset="0"/>
                  <a:cs typeface="Times New Roman" panose="02020603050405020304" pitchFamily="18" charset="0"/>
                </a:rPr>
                <a:t> </a:t>
              </a:r>
              <a:endParaRPr lang="fr-FR" sz="11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16" name="Image 15"/>
            <p:cNvPicPr>
              <a:picLocks noChangeAspect="1"/>
            </p:cNvPicPr>
            <p:nvPr/>
          </p:nvPicPr>
          <p:blipFill rotWithShape="1">
            <a:blip r:embed="rId6"/>
            <a:srcRect l="79954" t="69847" r="11308" b="24404"/>
            <a:stretch/>
          </p:blipFill>
          <p:spPr>
            <a:xfrm>
              <a:off x="6243597" y="1986637"/>
              <a:ext cx="1055929" cy="390776"/>
            </a:xfrm>
            <a:prstGeom prst="rect">
              <a:avLst/>
            </a:prstGeom>
          </p:spPr>
        </p:pic>
      </p:grpSp>
      <p:sp>
        <p:nvSpPr>
          <p:cNvPr id="18" name="Zone de texte 2"/>
          <p:cNvSpPr txBox="1">
            <a:spLocks noChangeArrowheads="1"/>
          </p:cNvSpPr>
          <p:nvPr/>
        </p:nvSpPr>
        <p:spPr bwMode="auto">
          <a:xfrm>
            <a:off x="199273" y="3714493"/>
            <a:ext cx="4905578" cy="407690"/>
          </a:xfrm>
          <a:prstGeom prst="rect">
            <a:avLst/>
          </a:prstGeom>
          <a:noFill/>
          <a:ln w="9525">
            <a:noFill/>
            <a:miter lim="800000"/>
            <a:headEnd/>
            <a:tailEnd/>
          </a:ln>
        </p:spPr>
        <p:txBody>
          <a:bodyPr rot="0" vert="horz" wrap="square" lIns="91440" tIns="45720" rIns="91440" bIns="45720" anchor="t" anchorCtr="0">
            <a:noAutofit/>
          </a:bodyPr>
          <a:lstStyle/>
          <a:p>
            <a:pP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Irrigation : mesures du compteur de l’installation </a:t>
            </a:r>
          </a:p>
        </p:txBody>
      </p:sp>
    </p:spTree>
    <p:extLst>
      <p:ext uri="{BB962C8B-B14F-4D97-AF65-F5344CB8AC3E}">
        <p14:creationId xmlns:p14="http://schemas.microsoft.com/office/powerpoint/2010/main" val="281063903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aubergines SA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
        <p:nvSpPr>
          <p:cNvPr id="10" name="Espace réservé du contenu 2"/>
          <p:cNvSpPr txBox="1">
            <a:spLocks/>
          </p:cNvSpPr>
          <p:nvPr/>
        </p:nvSpPr>
        <p:spPr>
          <a:xfrm>
            <a:off x="856488" y="15090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Globalement humide : tensions principalement à la CC</a:t>
            </a:r>
          </a:p>
          <a:p>
            <a:pPr>
              <a:lnSpc>
                <a:spcPct val="110000"/>
              </a:lnSpc>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Plusieurs périodes d’excès</a:t>
            </a:r>
          </a:p>
          <a:p>
            <a:pPr>
              <a:lnSpc>
                <a:spcPct val="110000"/>
              </a:lnSpc>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Réactions rapides aux apports d’eau </a:t>
            </a:r>
          </a:p>
          <a:p>
            <a:pPr>
              <a:lnSpc>
                <a:spcPct val="110000"/>
              </a:lnSpc>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Bassinages ? </a:t>
            </a:r>
          </a:p>
        </p:txBody>
      </p:sp>
    </p:spTree>
    <p:extLst>
      <p:ext uri="{BB962C8B-B14F-4D97-AF65-F5344CB8AC3E}">
        <p14:creationId xmlns:p14="http://schemas.microsoft.com/office/powerpoint/2010/main" val="22605218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oignons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61</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6" name="Image 5"/>
          <p:cNvPicPr>
            <a:picLocks noChangeAspect="1"/>
          </p:cNvPicPr>
          <p:nvPr/>
        </p:nvPicPr>
        <p:blipFill rotWithShape="1">
          <a:blip r:embed="rId4"/>
          <a:srcRect l="10500" t="28000" r="20950" b="38934"/>
          <a:stretch/>
        </p:blipFill>
        <p:spPr>
          <a:xfrm>
            <a:off x="54864" y="1229124"/>
            <a:ext cx="8593830" cy="2331805"/>
          </a:xfrm>
          <a:prstGeom prst="rect">
            <a:avLst/>
          </a:prstGeom>
        </p:spPr>
      </p:pic>
      <p:pic>
        <p:nvPicPr>
          <p:cNvPr id="9" name="Image 8"/>
          <p:cNvPicPr>
            <a:picLocks noChangeAspect="1"/>
          </p:cNvPicPr>
          <p:nvPr/>
        </p:nvPicPr>
        <p:blipFill rotWithShape="1">
          <a:blip r:embed="rId5"/>
          <a:srcRect l="8025" t="26666" r="20875" b="36400"/>
          <a:stretch/>
        </p:blipFill>
        <p:spPr>
          <a:xfrm>
            <a:off x="-19818" y="3751631"/>
            <a:ext cx="8668512" cy="2532888"/>
          </a:xfrm>
          <a:prstGeom prst="rect">
            <a:avLst/>
          </a:prstGeom>
        </p:spPr>
      </p:pic>
      <p:sp>
        <p:nvSpPr>
          <p:cNvPr id="10" name="Espace réservé du contenu 2"/>
          <p:cNvSpPr txBox="1">
            <a:spLocks/>
          </p:cNvSpPr>
          <p:nvPr/>
        </p:nvSpPr>
        <p:spPr>
          <a:xfrm>
            <a:off x="8799768" y="1290022"/>
            <a:ext cx="2950464" cy="3016802"/>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pPr>
            <a:r>
              <a:rPr lang="fr-FR" sz="2000" kern="0" dirty="0">
                <a:latin typeface="Calibri" panose="020F0502020204030204" pitchFamily="34" charset="0"/>
                <a:cs typeface="Times New Roman" panose="02020603050405020304" pitchFamily="18" charset="0"/>
                <a:sym typeface="Wingdings" panose="05000000000000000000" pitchFamily="2" charset="2"/>
              </a:rPr>
              <a:t>Apports tous les 4 jours en moyenne</a:t>
            </a:r>
          </a:p>
          <a:p>
            <a:pPr marL="0" indent="0">
              <a:lnSpc>
                <a:spcPct val="110000"/>
              </a:lnSpc>
              <a:spcBef>
                <a:spcPts val="0"/>
              </a:spcBef>
              <a:buNone/>
            </a:pPr>
            <a:endParaRPr lang="fr-FR" sz="2000" kern="0" dirty="0">
              <a:latin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0"/>
              </a:spcBef>
              <a:buNone/>
            </a:pPr>
            <a:endParaRPr lang="fr-FR" sz="2000" kern="0" dirty="0">
              <a:latin typeface="Calibri" panose="020F0502020204030204" pitchFamily="34" charset="0"/>
              <a:cs typeface="Times New Roman" panose="02020603050405020304" pitchFamily="18" charset="0"/>
              <a:sym typeface="Wingdings" panose="05000000000000000000" pitchFamily="2" charset="2"/>
            </a:endParaRPr>
          </a:p>
          <a:p>
            <a:pPr>
              <a:lnSpc>
                <a:spcPct val="110000"/>
              </a:lnSpc>
              <a:spcBef>
                <a:spcPts val="0"/>
              </a:spcBef>
            </a:pPr>
            <a:r>
              <a:rPr lang="fr-FR" sz="2000" kern="0" dirty="0">
                <a:latin typeface="Calibri" panose="020F0502020204030204" pitchFamily="34" charset="0"/>
                <a:cs typeface="Times New Roman" panose="02020603050405020304" pitchFamily="18" charset="0"/>
                <a:sym typeface="Wingdings" panose="05000000000000000000" pitchFamily="2" charset="2"/>
              </a:rPr>
              <a:t>Maintien tensions dans zone confort sur 2 horizons durant toute la campagne</a:t>
            </a:r>
          </a:p>
          <a:p>
            <a:pPr marL="0" indent="0">
              <a:lnSpc>
                <a:spcPct val="110000"/>
              </a:lnSpc>
              <a:spcBef>
                <a:spcPts val="0"/>
              </a:spcBef>
              <a:buNone/>
            </a:pPr>
            <a:endParaRPr lang="fr-FR" sz="2000" i="1" kern="0" dirty="0">
              <a:latin typeface="Calibri" panose="020F0502020204030204" pitchFamily="34" charset="0"/>
              <a:cs typeface="Times New Roman" panose="02020603050405020304" pitchFamily="18" charset="0"/>
              <a:sym typeface="Wingdings" panose="05000000000000000000" pitchFamily="2" charset="2"/>
            </a:endParaRPr>
          </a:p>
          <a:p>
            <a:pPr marL="0" indent="0">
              <a:lnSpc>
                <a:spcPct val="110000"/>
              </a:lnSpc>
              <a:spcBef>
                <a:spcPts val="0"/>
              </a:spcBef>
              <a:buNone/>
            </a:pPr>
            <a:endParaRPr lang="fr-FR" sz="2000" i="1" dirty="0"/>
          </a:p>
        </p:txBody>
      </p:sp>
    </p:spTree>
    <p:extLst>
      <p:ext uri="{BB962C8B-B14F-4D97-AF65-F5344CB8AC3E}">
        <p14:creationId xmlns:p14="http://schemas.microsoft.com/office/powerpoint/2010/main" val="102069781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carottes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3" name="Image 2"/>
          <p:cNvPicPr>
            <a:picLocks noChangeAspect="1"/>
          </p:cNvPicPr>
          <p:nvPr/>
        </p:nvPicPr>
        <p:blipFill rotWithShape="1">
          <a:blip r:embed="rId4"/>
          <a:srcRect l="5702" t="39734" r="24462" b="27466"/>
          <a:stretch/>
        </p:blipFill>
        <p:spPr>
          <a:xfrm>
            <a:off x="368028" y="1290022"/>
            <a:ext cx="8514360" cy="2249424"/>
          </a:xfrm>
          <a:prstGeom prst="rect">
            <a:avLst/>
          </a:prstGeom>
        </p:spPr>
      </p:pic>
      <p:pic>
        <p:nvPicPr>
          <p:cNvPr id="5" name="Image 4"/>
          <p:cNvPicPr>
            <a:picLocks noChangeAspect="1"/>
          </p:cNvPicPr>
          <p:nvPr/>
        </p:nvPicPr>
        <p:blipFill rotWithShape="1">
          <a:blip r:embed="rId5"/>
          <a:srcRect l="5551" t="46133" r="23499" b="18667"/>
          <a:stretch/>
        </p:blipFill>
        <p:spPr>
          <a:xfrm>
            <a:off x="426816" y="3865931"/>
            <a:ext cx="8650224" cy="2414016"/>
          </a:xfrm>
          <a:prstGeom prst="rect">
            <a:avLst/>
          </a:prstGeom>
        </p:spPr>
      </p:pic>
    </p:spTree>
    <p:extLst>
      <p:ext uri="{BB962C8B-B14F-4D97-AF65-F5344CB8AC3E}">
        <p14:creationId xmlns:p14="http://schemas.microsoft.com/office/powerpoint/2010/main" val="1616445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Suivi irrigation : Pommes de terre – Patrick Bergé</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3" name="Image 2"/>
          <p:cNvPicPr>
            <a:picLocks noChangeAspect="1"/>
          </p:cNvPicPr>
          <p:nvPr/>
        </p:nvPicPr>
        <p:blipFill rotWithShape="1">
          <a:blip r:embed="rId4"/>
          <a:srcRect l="4749" t="28000" r="25482" b="38667"/>
          <a:stretch/>
        </p:blipFill>
        <p:spPr>
          <a:xfrm>
            <a:off x="301752" y="1288107"/>
            <a:ext cx="9381744" cy="2521299"/>
          </a:xfrm>
          <a:prstGeom prst="rect">
            <a:avLst/>
          </a:prstGeom>
        </p:spPr>
      </p:pic>
      <p:pic>
        <p:nvPicPr>
          <p:cNvPr id="5" name="Image 4"/>
          <p:cNvPicPr>
            <a:picLocks noChangeAspect="1"/>
          </p:cNvPicPr>
          <p:nvPr/>
        </p:nvPicPr>
        <p:blipFill rotWithShape="1">
          <a:blip r:embed="rId5"/>
          <a:srcRect l="5775" t="48834" r="23725" b="17733"/>
          <a:stretch/>
        </p:blipFill>
        <p:spPr>
          <a:xfrm>
            <a:off x="694943" y="3943057"/>
            <a:ext cx="9077599" cy="2421483"/>
          </a:xfrm>
          <a:prstGeom prst="rect">
            <a:avLst/>
          </a:prstGeom>
        </p:spPr>
      </p:pic>
      <p:sp>
        <p:nvSpPr>
          <p:cNvPr id="24" name="Zone de texte 2"/>
          <p:cNvSpPr txBox="1">
            <a:spLocks noChangeArrowheads="1"/>
          </p:cNvSpPr>
          <p:nvPr/>
        </p:nvSpPr>
        <p:spPr bwMode="auto">
          <a:xfrm>
            <a:off x="3058512" y="4023222"/>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Zone de texte 2"/>
          <p:cNvSpPr txBox="1">
            <a:spLocks noChangeArrowheads="1"/>
          </p:cNvSpPr>
          <p:nvPr/>
        </p:nvSpPr>
        <p:spPr bwMode="auto">
          <a:xfrm>
            <a:off x="2277954" y="3954146"/>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Zone de texte 2"/>
          <p:cNvSpPr txBox="1">
            <a:spLocks noChangeArrowheads="1"/>
          </p:cNvSpPr>
          <p:nvPr/>
        </p:nvSpPr>
        <p:spPr bwMode="auto">
          <a:xfrm>
            <a:off x="1650922" y="4045877"/>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Zone de texte 2"/>
          <p:cNvSpPr txBox="1">
            <a:spLocks noChangeArrowheads="1"/>
          </p:cNvSpPr>
          <p:nvPr/>
        </p:nvSpPr>
        <p:spPr bwMode="auto">
          <a:xfrm>
            <a:off x="2010436" y="4871540"/>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8" name="Zone de texte 2"/>
          <p:cNvSpPr txBox="1">
            <a:spLocks noChangeArrowheads="1"/>
          </p:cNvSpPr>
          <p:nvPr/>
        </p:nvSpPr>
        <p:spPr bwMode="auto">
          <a:xfrm>
            <a:off x="2654464" y="5613172"/>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Zone de texte 2"/>
          <p:cNvSpPr txBox="1">
            <a:spLocks noChangeArrowheads="1"/>
          </p:cNvSpPr>
          <p:nvPr/>
        </p:nvSpPr>
        <p:spPr bwMode="auto">
          <a:xfrm>
            <a:off x="3571553" y="4877363"/>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Zone de texte 2"/>
          <p:cNvSpPr txBox="1">
            <a:spLocks noChangeArrowheads="1"/>
          </p:cNvSpPr>
          <p:nvPr/>
        </p:nvSpPr>
        <p:spPr bwMode="auto">
          <a:xfrm>
            <a:off x="5271405" y="4709161"/>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Zone de texte 2"/>
          <p:cNvSpPr txBox="1">
            <a:spLocks noChangeArrowheads="1"/>
          </p:cNvSpPr>
          <p:nvPr/>
        </p:nvSpPr>
        <p:spPr bwMode="auto">
          <a:xfrm>
            <a:off x="6162600" y="4830122"/>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2" name="Zone de texte 2"/>
          <p:cNvSpPr txBox="1">
            <a:spLocks noChangeArrowheads="1"/>
          </p:cNvSpPr>
          <p:nvPr/>
        </p:nvSpPr>
        <p:spPr bwMode="auto">
          <a:xfrm>
            <a:off x="4201936" y="4511327"/>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3" name="Zone de texte 2"/>
          <p:cNvSpPr txBox="1">
            <a:spLocks noChangeArrowheads="1"/>
          </p:cNvSpPr>
          <p:nvPr/>
        </p:nvSpPr>
        <p:spPr bwMode="auto">
          <a:xfrm>
            <a:off x="6823877" y="3936217"/>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5" name="Zone de texte 2"/>
          <p:cNvSpPr txBox="1">
            <a:spLocks noChangeArrowheads="1"/>
          </p:cNvSpPr>
          <p:nvPr/>
        </p:nvSpPr>
        <p:spPr bwMode="auto">
          <a:xfrm>
            <a:off x="8866334" y="4023222"/>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97818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srcRect l="10320" t="43303" r="21147" b="23914"/>
          <a:stretch/>
        </p:blipFill>
        <p:spPr>
          <a:xfrm>
            <a:off x="157812" y="285243"/>
            <a:ext cx="7049910" cy="1896964"/>
          </a:xfrm>
          <a:prstGeom prst="rect">
            <a:avLst/>
          </a:prstGeom>
        </p:spPr>
      </p:pic>
      <p:sp>
        <p:nvSpPr>
          <p:cNvPr id="62" name="Zone de texte 34"/>
          <p:cNvSpPr txBox="1"/>
          <p:nvPr/>
        </p:nvSpPr>
        <p:spPr>
          <a:xfrm>
            <a:off x="274320" y="99589"/>
            <a:ext cx="5008245" cy="29083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Bef>
                <a:spcPts val="1400"/>
              </a:spcBef>
              <a:spcAft>
                <a:spcPts val="800"/>
              </a:spcAft>
            </a:pPr>
            <a:r>
              <a:rPr lang="fr-FR" sz="1200" b="1" kern="0" dirty="0">
                <a:effectLst/>
                <a:ea typeface="Calibri" panose="020F0502020204030204" pitchFamily="34" charset="0"/>
                <a:cs typeface="Times New Roman" panose="02020603050405020304" pitchFamily="18" charset="0"/>
              </a:rPr>
              <a:t>Pomme de terre PC – Verniolle – boulbènes (limons) – plantation 20 avril</a:t>
            </a:r>
            <a:endParaRPr lang="fr-FR" sz="1200" kern="0" dirty="0">
              <a:effectLst/>
              <a:ea typeface="Calibri" panose="020F0502020204030204" pitchFamily="34" charset="0"/>
              <a:cs typeface="Times New Roman" panose="02020603050405020304" pitchFamily="18" charset="0"/>
            </a:endParaRPr>
          </a:p>
        </p:txBody>
      </p:sp>
      <p:sp>
        <p:nvSpPr>
          <p:cNvPr id="79" name="Zone de texte 2"/>
          <p:cNvSpPr txBox="1">
            <a:spLocks noChangeArrowheads="1"/>
          </p:cNvSpPr>
          <p:nvPr/>
        </p:nvSpPr>
        <p:spPr bwMode="auto">
          <a:xfrm>
            <a:off x="7253031" y="40960"/>
            <a:ext cx="4938969" cy="6357315"/>
          </a:xfrm>
          <a:prstGeom prst="rect">
            <a:avLst/>
          </a:prstGeom>
          <a:solidFill>
            <a:schemeClr val="tx2">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0"/>
              </a:spcAft>
            </a:pPr>
            <a:r>
              <a:rPr lang="fr-FR" sz="1200" b="1" kern="0" dirty="0">
                <a:effectLst/>
                <a:latin typeface="Calibri" panose="020F0502020204030204" pitchFamily="34" charset="0"/>
                <a:ea typeface="Calibri" panose="020F0502020204030204" pitchFamily="34" charset="0"/>
                <a:cs typeface="Times New Roman" panose="02020603050405020304" pitchFamily="18" charset="0"/>
              </a:rPr>
              <a:t>Ferme de Bel-Air – Patrick, Marjolaine et Coralie</a:t>
            </a:r>
          </a:p>
          <a:p>
            <a:pPr algn="ctr">
              <a:lnSpc>
                <a:spcPct val="107000"/>
              </a:lnSpc>
              <a:spcAft>
                <a:spcPts val="600"/>
              </a:spcAft>
            </a:pPr>
            <a:r>
              <a:rPr lang="fr-FR" sz="1200" b="1" kern="0" dirty="0">
                <a:latin typeface="Calibri" panose="020F0502020204030204" pitchFamily="34" charset="0"/>
                <a:ea typeface="Calibri" panose="020F0502020204030204" pitchFamily="34" charset="0"/>
                <a:cs typeface="Times New Roman" panose="02020603050405020304" pitchFamily="18" charset="0"/>
              </a:rPr>
              <a:t>Verniolle</a:t>
            </a:r>
            <a:endParaRPr lang="fr-FR" sz="1200" kern="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nSpc>
                <a:spcPct val="110000"/>
              </a:lnSpc>
              <a:spcAft>
                <a:spcPts val="0"/>
              </a:spcAft>
              <a:buFont typeface="Wingdings" panose="05000000000000000000" pitchFamily="2" charset="2"/>
              <a:buChar char="v"/>
            </a:pPr>
            <a:r>
              <a:rPr lang="fr-FR" sz="1200" kern="0" dirty="0">
                <a:latin typeface="Calibri" panose="020F0502020204030204" pitchFamily="34" charset="0"/>
                <a:ea typeface="Calibri" panose="020F0502020204030204" pitchFamily="34" charset="0"/>
                <a:cs typeface="Times New Roman" panose="02020603050405020304" pitchFamily="18" charset="0"/>
              </a:rPr>
              <a:t>Pommes de terre de plein champ en conventionnel</a:t>
            </a:r>
          </a:p>
          <a:p>
            <a:pPr marL="171450" indent="-171450">
              <a:lnSpc>
                <a:spcPct val="110000"/>
              </a:lnSpc>
              <a:spcAft>
                <a:spcPts val="600"/>
              </a:spcAft>
              <a:buFont typeface="Wingdings" panose="05000000000000000000" pitchFamily="2" charset="2"/>
              <a:buChar char="v"/>
            </a:pPr>
            <a:r>
              <a:rPr lang="fr-FR" sz="1200" kern="0" dirty="0">
                <a:latin typeface="Calibri" panose="020F0502020204030204" pitchFamily="34" charset="0"/>
                <a:ea typeface="Calibri" panose="020F0502020204030204" pitchFamily="34" charset="0"/>
                <a:cs typeface="Times New Roman" panose="02020603050405020304" pitchFamily="18" charset="0"/>
              </a:rPr>
              <a:t>Commercialisation en circuit courts (vente à la ferme et revendeurs locaux)</a:t>
            </a:r>
          </a:p>
          <a:p>
            <a:pPr marL="171450" indent="-171450">
              <a:lnSpc>
                <a:spcPct val="110000"/>
              </a:lnSpc>
              <a:spcAft>
                <a:spcPts val="0"/>
              </a:spcAft>
              <a:buFont typeface="Wingdings" panose="05000000000000000000" pitchFamily="2" charset="2"/>
              <a:buChar char="ü"/>
            </a:pPr>
            <a:r>
              <a:rPr lang="fr-FR" sz="1200" kern="0" dirty="0">
                <a:latin typeface="Calibri" panose="020F0502020204030204" pitchFamily="34" charset="0"/>
                <a:ea typeface="Calibri" panose="020F0502020204030204" pitchFamily="34" charset="0"/>
                <a:cs typeface="Times New Roman" panose="02020603050405020304" pitchFamily="18" charset="0"/>
              </a:rPr>
              <a:t>Plantations précoces en février et mars pour la vente en primeur</a:t>
            </a:r>
          </a:p>
          <a:p>
            <a:pPr marL="171450" indent="-171450">
              <a:lnSpc>
                <a:spcPct val="110000"/>
              </a:lnSpc>
              <a:spcAft>
                <a:spcPts val="0"/>
              </a:spcAft>
              <a:buFont typeface="Wingdings" panose="05000000000000000000" pitchFamily="2" charset="2"/>
              <a:buChar char="ü"/>
            </a:pPr>
            <a:r>
              <a:rPr lang="fr-FR" sz="1200" kern="0" dirty="0">
                <a:latin typeface="Calibri" panose="020F0502020204030204" pitchFamily="34" charset="0"/>
                <a:ea typeface="Calibri" panose="020F0502020204030204" pitchFamily="34" charset="0"/>
                <a:cs typeface="Times New Roman" panose="02020603050405020304" pitchFamily="18" charset="0"/>
              </a:rPr>
              <a:t>Plantation plus tardive le 20 avril pour les pommes de terre de conservation</a:t>
            </a:r>
          </a:p>
          <a:p>
            <a:pPr>
              <a:lnSpc>
                <a:spcPct val="110000"/>
              </a:lnSpc>
              <a:spcAft>
                <a:spcPts val="0"/>
              </a:spcAft>
            </a:pPr>
            <a:endParaRPr lang="fr-FR" sz="1200" kern="0" dirty="0">
              <a:latin typeface="Calibri" panose="020F0502020204030204" pitchFamily="34" charset="0"/>
              <a:ea typeface="Calibri" panose="020F0502020204030204" pitchFamily="34" charset="0"/>
              <a:cs typeface="Times New Roman" panose="02020603050405020304" pitchFamily="18" charset="0"/>
            </a:endParaRPr>
          </a:p>
          <a:p>
            <a:pPr marL="171450" indent="-171450">
              <a:lnSpc>
                <a:spcPct val="110000"/>
              </a:lnSpc>
              <a:buFont typeface="Wingdings" panose="05000000000000000000" pitchFamily="2" charset="2"/>
              <a:buChar char="Ø"/>
            </a:pPr>
            <a:r>
              <a:rPr lang="fr-FR" sz="1200" kern="0" dirty="0">
                <a:latin typeface="Calibri" panose="020F0502020204030204" pitchFamily="34" charset="0"/>
                <a:ea typeface="Calibri" panose="020F0502020204030204" pitchFamily="34" charset="0"/>
                <a:cs typeface="Times New Roman" panose="02020603050405020304" pitchFamily="18" charset="0"/>
              </a:rPr>
              <a:t>Suivi irrigation dans les pommes de terre de conservation avec sondes tensiométriques à partir de début juin : </a:t>
            </a:r>
          </a:p>
          <a:p>
            <a:pPr marL="628650" lvl="1" indent="-171450">
              <a:lnSpc>
                <a:spcPct val="110000"/>
              </a:lnSpc>
              <a:buFont typeface="Arial" panose="020B0604020202020204" pitchFamily="34" charset="0"/>
              <a:buChar char="•"/>
            </a:pPr>
            <a:r>
              <a:rPr lang="fr-FR" sz="1200" kern="0" dirty="0">
                <a:latin typeface="Calibri" panose="020F0502020204030204" pitchFamily="34" charset="0"/>
                <a:ea typeface="Calibri" panose="020F0502020204030204" pitchFamily="34" charset="0"/>
                <a:cs typeface="Times New Roman" panose="02020603050405020304" pitchFamily="18" charset="0"/>
              </a:rPr>
              <a:t>installation des sondes tensiométriques en sommet de butte</a:t>
            </a:r>
          </a:p>
          <a:p>
            <a:pPr marL="628650" lvl="1" indent="-171450">
              <a:lnSpc>
                <a:spcPct val="110000"/>
              </a:lnSpc>
              <a:spcAft>
                <a:spcPts val="600"/>
              </a:spcAft>
              <a:buFont typeface="Arial" panose="020B0604020202020204" pitchFamily="34" charset="0"/>
              <a:buChar char="•"/>
            </a:pPr>
            <a:r>
              <a:rPr lang="fr-FR" sz="1200" kern="0" dirty="0">
                <a:latin typeface="Calibri" panose="020F0502020204030204" pitchFamily="34" charset="0"/>
                <a:ea typeface="Calibri" panose="020F0502020204030204" pitchFamily="34" charset="0"/>
                <a:cs typeface="Times New Roman" panose="02020603050405020304" pitchFamily="18" charset="0"/>
              </a:rPr>
              <a:t>variété AGRIA (tardive)</a:t>
            </a:r>
          </a:p>
          <a:p>
            <a:pPr marL="171450" indent="-171450">
              <a:lnSpc>
                <a:spcPct val="110000"/>
              </a:lnSpc>
              <a:spcAft>
                <a:spcPts val="600"/>
              </a:spcAft>
              <a:buFont typeface="Wingdings" panose="05000000000000000000" pitchFamily="2" charset="2"/>
              <a:buChar char="Ø"/>
            </a:pPr>
            <a:r>
              <a:rPr lang="fr-FR" sz="1200" kern="0" dirty="0">
                <a:latin typeface="Calibri" panose="020F0502020204030204" pitchFamily="34" charset="0"/>
                <a:ea typeface="Calibri" panose="020F0502020204030204" pitchFamily="34" charset="0"/>
                <a:cs typeface="Times New Roman" panose="02020603050405020304" pitchFamily="18" charset="0"/>
              </a:rPr>
              <a:t>Irrigation par aspersion en couverture intégrale, pluviométrie horaire de 5 mm environ</a:t>
            </a:r>
          </a:p>
          <a:p>
            <a:pPr marL="171450" indent="-171450">
              <a:lnSpc>
                <a:spcPct val="110000"/>
              </a:lnSpc>
              <a:spcAft>
                <a:spcPts val="600"/>
              </a:spcAft>
              <a:buFont typeface="Wingdings" panose="05000000000000000000" pitchFamily="2" charset="2"/>
              <a:buChar char="Ø"/>
            </a:pPr>
            <a:r>
              <a:rPr lang="fr-FR" sz="1200" kern="0" dirty="0">
                <a:latin typeface="Calibri" panose="020F0502020204030204" pitchFamily="34" charset="0"/>
                <a:ea typeface="Calibri" panose="020F0502020204030204" pitchFamily="34" charset="0"/>
                <a:cs typeface="Times New Roman" panose="02020603050405020304" pitchFamily="18" charset="0"/>
              </a:rPr>
              <a:t>Effet « butte »: assèchement plus prononcé car surface de terre plus importante</a:t>
            </a:r>
          </a:p>
          <a:p>
            <a:pPr marL="171450" indent="-171450">
              <a:lnSpc>
                <a:spcPct val="110000"/>
              </a:lnSpc>
              <a:spcAft>
                <a:spcPts val="600"/>
              </a:spcAft>
              <a:buFont typeface="Wingdings" panose="05000000000000000000" pitchFamily="2" charset="2"/>
              <a:buChar char="Ø"/>
            </a:pPr>
            <a:r>
              <a:rPr lang="fr-FR" sz="1200" kern="0" dirty="0">
                <a:latin typeface="Calibri" panose="020F0502020204030204" pitchFamily="34" charset="0"/>
                <a:ea typeface="Calibri" panose="020F0502020204030204" pitchFamily="34" charset="0"/>
                <a:cs typeface="Times New Roman" panose="02020603050405020304" pitchFamily="18" charset="0"/>
              </a:rPr>
              <a:t>Démarrage tubérisation début juin: consommations maximales (</a:t>
            </a:r>
            <a:r>
              <a:rPr lang="fr-FR" sz="1200" kern="0" dirty="0" err="1">
                <a:latin typeface="Calibri" panose="020F0502020204030204" pitchFamily="34" charset="0"/>
                <a:ea typeface="Calibri" panose="020F0502020204030204" pitchFamily="34" charset="0"/>
                <a:cs typeface="Times New Roman" panose="02020603050405020304" pitchFamily="18" charset="0"/>
              </a:rPr>
              <a:t>Kc</a:t>
            </a:r>
            <a:r>
              <a:rPr lang="fr-FR" sz="1200" kern="0" dirty="0">
                <a:latin typeface="Calibri" panose="020F0502020204030204" pitchFamily="34" charset="0"/>
                <a:ea typeface="Calibri" panose="020F0502020204030204" pitchFamily="34" charset="0"/>
                <a:cs typeface="Times New Roman" panose="02020603050405020304" pitchFamily="18" charset="0"/>
              </a:rPr>
              <a:t>=1)</a:t>
            </a:r>
          </a:p>
          <a:p>
            <a:pPr marL="171450" indent="-171450">
              <a:lnSpc>
                <a:spcPct val="110000"/>
              </a:lnSpc>
              <a:spcAft>
                <a:spcPts val="600"/>
              </a:spcAft>
              <a:buFont typeface="Wingdings" panose="05000000000000000000" pitchFamily="2" charset="2"/>
              <a:buChar char="Ø"/>
            </a:pPr>
            <a:r>
              <a:rPr lang="fr-FR" sz="1200" kern="0" dirty="0">
                <a:latin typeface="Calibri" panose="020F0502020204030204" pitchFamily="34" charset="0"/>
                <a:ea typeface="Calibri" panose="020F0502020204030204" pitchFamily="34" charset="0"/>
                <a:cs typeface="Times New Roman" panose="02020603050405020304" pitchFamily="18" charset="0"/>
              </a:rPr>
              <a:t>4 apports de 30 mm environ : 13-14 juin, 20-21 juin, 27-28 juin et 12-13 juillet</a:t>
            </a:r>
          </a:p>
          <a:p>
            <a:pPr marL="171450" indent="-171450">
              <a:lnSpc>
                <a:spcPct val="110000"/>
              </a:lnSpc>
              <a:spcAft>
                <a:spcPts val="600"/>
              </a:spcAft>
              <a:buFont typeface="Wingdings" panose="05000000000000000000" pitchFamily="2" charset="2"/>
              <a:buChar char="Ø"/>
            </a:pPr>
            <a:r>
              <a:rPr lang="fr-FR" sz="1200" kern="0" dirty="0">
                <a:latin typeface="Calibri" panose="020F0502020204030204" pitchFamily="34" charset="0"/>
                <a:ea typeface="Calibri" panose="020F0502020204030204" pitchFamily="34" charset="0"/>
                <a:cs typeface="Times New Roman" panose="02020603050405020304" pitchFamily="18" charset="0"/>
              </a:rPr>
              <a:t>Situation confortable à 50 cm de profondeur: bonne stabilité des tensions mais assèchements importants à 25 cm de profondeur</a:t>
            </a:r>
          </a:p>
          <a:p>
            <a:pPr marL="171450" indent="-171450">
              <a:lnSpc>
                <a:spcPct val="110000"/>
              </a:lnSpc>
              <a:spcAft>
                <a:spcPts val="600"/>
              </a:spcAft>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rPr>
              <a:t>En sols limoneux (boulbènes), typique de la vallée de l’Ariège, des apports d’eau importants et fréquents pour faire redescendre les tensions en surface (25 m) et les stabiliser en profondeur (50 cm)</a:t>
            </a:r>
          </a:p>
          <a:p>
            <a:pPr marL="171450" indent="-171450">
              <a:lnSpc>
                <a:spcPct val="110000"/>
              </a:lnSpc>
              <a:buFont typeface="Wingdings" panose="05000000000000000000" pitchFamily="2" charset="2"/>
              <a:buChar char="ð"/>
            </a:pPr>
            <a:r>
              <a:rPr lang="fr-FR" sz="1200" kern="0" dirty="0">
                <a:latin typeface="Calibri" panose="020F0502020204030204" pitchFamily="34" charset="0"/>
                <a:ea typeface="Calibri" panose="020F0502020204030204" pitchFamily="34" charset="0"/>
                <a:cs typeface="Times New Roman" panose="02020603050405020304" pitchFamily="18" charset="0"/>
              </a:rPr>
              <a:t>Effet cumulatif irrigation (30 mm) + pluies (15 mm) début semaine 28 mais remontées rapides des tensions: </a:t>
            </a:r>
          </a:p>
          <a:p>
            <a:pPr defTabSz="179388">
              <a:lnSpc>
                <a:spcPct val="110000"/>
              </a:lnSpc>
              <a:spcAft>
                <a:spcPts val="600"/>
              </a:spcAft>
            </a:pPr>
            <a:r>
              <a:rPr lang="fr-FR" sz="1200" kern="0" dirty="0">
                <a:latin typeface="Calibri" panose="020F0502020204030204" pitchFamily="34" charset="0"/>
                <a:ea typeface="Calibri" panose="020F0502020204030204" pitchFamily="34" charset="0"/>
                <a:cs typeface="Times New Roman" panose="02020603050405020304" pitchFamily="18" charset="0"/>
              </a:rPr>
              <a:t>	5</a:t>
            </a:r>
            <a:r>
              <a:rPr lang="fr-FR" sz="1200" kern="0" baseline="30000" dirty="0">
                <a:latin typeface="Calibri" panose="020F0502020204030204" pitchFamily="34" charset="0"/>
                <a:ea typeface="Calibri" panose="020F0502020204030204" pitchFamily="34" charset="0"/>
                <a:cs typeface="Times New Roman" panose="02020603050405020304" pitchFamily="18" charset="0"/>
              </a:rPr>
              <a:t>ème</a:t>
            </a:r>
            <a:r>
              <a:rPr lang="fr-FR" sz="1200" kern="0" dirty="0">
                <a:latin typeface="Calibri" panose="020F0502020204030204" pitchFamily="34" charset="0"/>
                <a:ea typeface="Calibri" panose="020F0502020204030204" pitchFamily="34" charset="0"/>
                <a:cs typeface="Times New Roman" panose="02020603050405020304" pitchFamily="18" charset="0"/>
              </a:rPr>
              <a:t> tour d’eau en cours au 22 juillet</a:t>
            </a:r>
          </a:p>
        </p:txBody>
      </p:sp>
      <p:grpSp>
        <p:nvGrpSpPr>
          <p:cNvPr id="28" name="Groupe 27"/>
          <p:cNvGrpSpPr/>
          <p:nvPr/>
        </p:nvGrpSpPr>
        <p:grpSpPr>
          <a:xfrm>
            <a:off x="41036" y="475784"/>
            <a:ext cx="953944" cy="454898"/>
            <a:chOff x="6259032" y="1929540"/>
            <a:chExt cx="953944" cy="454898"/>
          </a:xfrm>
        </p:grpSpPr>
        <p:sp>
          <p:nvSpPr>
            <p:cNvPr id="29" name="Zone de texte 10"/>
            <p:cNvSpPr txBox="1"/>
            <p:nvPr/>
          </p:nvSpPr>
          <p:spPr>
            <a:xfrm>
              <a:off x="6259032" y="1929540"/>
              <a:ext cx="630892" cy="209292"/>
            </a:xfrm>
            <a:prstGeom prst="rect">
              <a:avLst/>
            </a:prstGeom>
            <a:no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800" b="1" kern="150" dirty="0">
                  <a:ea typeface="Times New Roman" panose="02020603050405020304" pitchFamily="18" charset="0"/>
                  <a:cs typeface="Times New Roman" panose="02020603050405020304" pitchFamily="18" charset="0"/>
                </a:rPr>
                <a:t>Tensions</a:t>
              </a:r>
              <a:r>
                <a:rPr lang="fr-FR" sz="800" kern="150" dirty="0">
                  <a:solidFill>
                    <a:srgbClr val="0563C1"/>
                  </a:solidFill>
                  <a:ea typeface="Times New Roman" panose="02020603050405020304" pitchFamily="18" charset="0"/>
                  <a:cs typeface="Times New Roman" panose="02020603050405020304" pitchFamily="18" charset="0"/>
                </a:rPr>
                <a:t> </a:t>
              </a:r>
              <a:endParaRPr lang="fr-FR" sz="6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30" name="Image 29"/>
            <p:cNvPicPr>
              <a:picLocks noChangeAspect="1"/>
            </p:cNvPicPr>
            <p:nvPr/>
          </p:nvPicPr>
          <p:blipFill rotWithShape="1">
            <a:blip r:embed="rId3"/>
            <a:srcRect l="79954" t="69847" r="11308" b="24404"/>
            <a:stretch/>
          </p:blipFill>
          <p:spPr>
            <a:xfrm>
              <a:off x="6371088" y="2072874"/>
              <a:ext cx="841888" cy="311564"/>
            </a:xfrm>
            <a:prstGeom prst="rect">
              <a:avLst/>
            </a:prstGeom>
          </p:spPr>
        </p:pic>
      </p:grpSp>
      <p:grpSp>
        <p:nvGrpSpPr>
          <p:cNvPr id="35" name="Groupe 34"/>
          <p:cNvGrpSpPr/>
          <p:nvPr/>
        </p:nvGrpSpPr>
        <p:grpSpPr>
          <a:xfrm>
            <a:off x="0" y="6299722"/>
            <a:ext cx="12037280" cy="558278"/>
            <a:chOff x="0" y="6299722"/>
            <a:chExt cx="12037280" cy="558278"/>
          </a:xfrm>
        </p:grpSpPr>
        <p:sp>
          <p:nvSpPr>
            <p:cNvPr id="36" name="Zone de texte 23"/>
            <p:cNvSpPr txBox="1"/>
            <p:nvPr/>
          </p:nvSpPr>
          <p:spPr>
            <a:xfrm>
              <a:off x="4985091" y="6400405"/>
              <a:ext cx="4395409" cy="359248"/>
            </a:xfrm>
            <a:prstGeom prst="rect">
              <a:avLst/>
            </a:prstGeom>
            <a:no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Bef>
                  <a:spcPts val="1400"/>
                </a:spcBef>
                <a:spcAft>
                  <a:spcPts val="0"/>
                </a:spcAft>
              </a:pPr>
              <a:r>
                <a:rPr lang="fr-FR" sz="600" b="1" kern="150" dirty="0">
                  <a:effectLst/>
                  <a:ea typeface="Times New Roman" panose="02020603050405020304" pitchFamily="18" charset="0"/>
                  <a:cs typeface="Times New Roman" panose="02020603050405020304" pitchFamily="18" charset="0"/>
                </a:rPr>
                <a:t>Bulletin réalisé en partenariat avec le Conseil Départemental de l’Ariège, l’Organisme Unique de Gestion Collective "Vallée de l’Ariège", l’Agence de l’Eau Adour-Garonne, le CasDar (Compte d’affectation spéciale développement agricole et rural) du Ministère de l’Agriculture et de l’Alimentation, le FEADER (Fonds Européen Agricole pour le Développement Rural) et la région Occitanie</a:t>
              </a:r>
              <a:endParaRPr lang="fr-FR" sz="1050" kern="0" dirty="0">
                <a:effectLst/>
                <a:ea typeface="Calibri" panose="020F0502020204030204" pitchFamily="34" charset="0"/>
                <a:cs typeface="Times New Roman" panose="02020603050405020304" pitchFamily="18" charset="0"/>
              </a:endParaRPr>
            </a:p>
          </p:txBody>
        </p:sp>
        <p:pic>
          <p:nvPicPr>
            <p:cNvPr id="37" name="Imag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299722"/>
              <a:ext cx="4984826" cy="558278"/>
            </a:xfrm>
            <a:prstGeom prst="rect">
              <a:avLst/>
            </a:prstGeom>
          </p:spPr>
        </p:pic>
        <p:sp>
          <p:nvSpPr>
            <p:cNvPr id="38" name="Zone de texte 10"/>
            <p:cNvSpPr txBox="1"/>
            <p:nvPr/>
          </p:nvSpPr>
          <p:spPr>
            <a:xfrm>
              <a:off x="10636158" y="6453288"/>
              <a:ext cx="1401122" cy="260745"/>
            </a:xfrm>
            <a:prstGeom prst="rect">
              <a:avLst/>
            </a:prstGeom>
            <a:no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600" b="1" kern="150" dirty="0">
                  <a:effectLst/>
                  <a:ea typeface="Times New Roman" panose="02020603050405020304" pitchFamily="18" charset="0"/>
                  <a:cs typeface="Times New Roman" panose="02020603050405020304" pitchFamily="18" charset="0"/>
                </a:rPr>
                <a:t>Delphine Da Costa</a:t>
              </a:r>
              <a:endParaRPr lang="fr-FR" sz="600" kern="150" dirty="0">
                <a:latin typeface="Times New Roman" panose="02020603050405020304" pitchFamily="18" charset="0"/>
                <a:ea typeface="Times New Roman" panose="02020603050405020304" pitchFamily="18" charset="0"/>
              </a:endParaRPr>
            </a:p>
            <a:p>
              <a:pPr marL="71755"/>
              <a:r>
                <a:rPr lang="fr-FR" sz="600" u="none" strike="noStrike" kern="150" dirty="0">
                  <a:solidFill>
                    <a:srgbClr val="0563C1"/>
                  </a:solidFill>
                  <a:effectLst/>
                  <a:ea typeface="Times New Roman" panose="02020603050405020304" pitchFamily="18" charset="0"/>
                  <a:cs typeface="Times New Roman" panose="02020603050405020304" pitchFamily="18" charset="0"/>
                  <a:hlinkClick r:id="rId5"/>
                </a:rPr>
                <a:t>delphine.da-costa@bio-occitanie.org</a:t>
              </a:r>
              <a:endParaRPr lang="fr-FR" sz="600" u="none" strike="noStrike" kern="150" dirty="0">
                <a:solidFill>
                  <a:srgbClr val="0563C1"/>
                </a:solidFill>
                <a:effectLst/>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sp>
          <p:nvSpPr>
            <p:cNvPr id="39" name="Zone de texte 10"/>
            <p:cNvSpPr txBox="1"/>
            <p:nvPr/>
          </p:nvSpPr>
          <p:spPr>
            <a:xfrm>
              <a:off x="9380500" y="6453288"/>
              <a:ext cx="1461713" cy="258616"/>
            </a:xfrm>
            <a:prstGeom prst="rect">
              <a:avLst/>
            </a:prstGeom>
            <a:no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600" b="1" kern="150" dirty="0">
                  <a:ea typeface="Times New Roman" panose="02020603050405020304" pitchFamily="18" charset="0"/>
                  <a:cs typeface="Times New Roman" panose="02020603050405020304" pitchFamily="18" charset="0"/>
                </a:rPr>
                <a:t>Stanislas Poudou</a:t>
              </a:r>
            </a:p>
            <a:p>
              <a:pPr marL="71755"/>
              <a:r>
                <a:rPr lang="fr-FR" sz="600" kern="150" dirty="0">
                  <a:solidFill>
                    <a:srgbClr val="0563C1"/>
                  </a:solidFill>
                  <a:ea typeface="Times New Roman" panose="02020603050405020304" pitchFamily="18" charset="0"/>
                  <a:cs typeface="Times New Roman" panose="02020603050405020304" pitchFamily="18" charset="0"/>
                  <a:hlinkClick r:id="rId6"/>
                </a:rPr>
                <a:t>stanislas.poudou@ariege.chambagri.fr</a:t>
              </a:r>
              <a:r>
                <a:rPr lang="fr-FR" sz="600" kern="150" dirty="0">
                  <a:solidFill>
                    <a:srgbClr val="0563C1"/>
                  </a:solidFill>
                  <a:ea typeface="Times New Roman" panose="02020603050405020304" pitchFamily="18" charset="0"/>
                  <a:cs typeface="Times New Roman" panose="02020603050405020304" pitchFamily="18" charset="0"/>
                </a:rPr>
                <a:t> </a:t>
              </a: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grpSp>
      <p:pic>
        <p:nvPicPr>
          <p:cNvPr id="11" name="Image 10"/>
          <p:cNvPicPr>
            <a:picLocks noChangeAspect="1"/>
          </p:cNvPicPr>
          <p:nvPr/>
        </p:nvPicPr>
        <p:blipFill rotWithShape="1">
          <a:blip r:embed="rId7" cstate="print">
            <a:extLst>
              <a:ext uri="{28A0092B-C50C-407E-A947-70E740481C1C}">
                <a14:useLocalDpi xmlns:a14="http://schemas.microsoft.com/office/drawing/2010/main" val="0"/>
              </a:ext>
            </a:extLst>
          </a:blip>
          <a:srcRect t="14144" b="13204"/>
          <a:stretch/>
        </p:blipFill>
        <p:spPr>
          <a:xfrm>
            <a:off x="1116639" y="3888316"/>
            <a:ext cx="1850529" cy="2390148"/>
          </a:xfrm>
          <a:prstGeom prst="rect">
            <a:avLst/>
          </a:prstGeom>
        </p:spPr>
      </p:pic>
      <p:pic>
        <p:nvPicPr>
          <p:cNvPr id="14" name="Image 13"/>
          <p:cNvPicPr>
            <a:picLocks noChangeAspect="1"/>
          </p:cNvPicPr>
          <p:nvPr/>
        </p:nvPicPr>
        <p:blipFill rotWithShape="1">
          <a:blip r:embed="rId8" cstate="print">
            <a:extLst>
              <a:ext uri="{28A0092B-C50C-407E-A947-70E740481C1C}">
                <a14:useLocalDpi xmlns:a14="http://schemas.microsoft.com/office/drawing/2010/main" val="0"/>
              </a:ext>
            </a:extLst>
          </a:blip>
          <a:srcRect t="21243" b="15497"/>
          <a:stretch/>
        </p:blipFill>
        <p:spPr>
          <a:xfrm>
            <a:off x="4239693" y="3933755"/>
            <a:ext cx="2085743" cy="2345674"/>
          </a:xfrm>
          <a:prstGeom prst="rect">
            <a:avLst/>
          </a:prstGeom>
        </p:spPr>
      </p:pic>
      <p:sp>
        <p:nvSpPr>
          <p:cNvPr id="41" name="Zone de texte 10"/>
          <p:cNvSpPr txBox="1"/>
          <p:nvPr/>
        </p:nvSpPr>
        <p:spPr>
          <a:xfrm>
            <a:off x="-11585" y="4158346"/>
            <a:ext cx="1006565" cy="484000"/>
          </a:xfrm>
          <a:prstGeom prst="rect">
            <a:avLst/>
          </a:prstGeom>
          <a:no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1100" i="1" kern="150" dirty="0">
                <a:ea typeface="Times New Roman" panose="02020603050405020304" pitchFamily="18" charset="0"/>
                <a:cs typeface="Times New Roman" panose="02020603050405020304" pitchFamily="18" charset="0"/>
              </a:rPr>
              <a:t>Observations le 20 juillet:</a:t>
            </a:r>
            <a:endParaRPr lang="fr-FR" sz="1100" i="1"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i="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i="1" kern="150" dirty="0">
              <a:effectLst/>
              <a:latin typeface="Times New Roman" panose="02020603050405020304" pitchFamily="18" charset="0"/>
              <a:ea typeface="Times New Roman" panose="02020603050405020304" pitchFamily="18" charset="0"/>
            </a:endParaRPr>
          </a:p>
        </p:txBody>
      </p:sp>
      <p:sp>
        <p:nvSpPr>
          <p:cNvPr id="42" name="Zone de texte 10"/>
          <p:cNvSpPr txBox="1"/>
          <p:nvPr/>
        </p:nvSpPr>
        <p:spPr>
          <a:xfrm>
            <a:off x="25703" y="5399298"/>
            <a:ext cx="909206" cy="440250"/>
          </a:xfrm>
          <a:prstGeom prst="rect">
            <a:avLst/>
          </a:prstGeom>
          <a:noFill/>
          <a:ln w="3175">
            <a:solidFill>
              <a:schemeClr val="tx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800" b="1" kern="150" dirty="0">
                <a:ea typeface="Times New Roman" panose="02020603050405020304" pitchFamily="18" charset="0"/>
                <a:cs typeface="Times New Roman" panose="02020603050405020304" pitchFamily="18" charset="0"/>
              </a:rPr>
              <a:t>Température haut de butte = 23.1 °C</a:t>
            </a:r>
            <a:endParaRPr lang="fr-FR" sz="600" b="1"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i="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b="1" i="1" kern="150" dirty="0">
              <a:effectLst/>
              <a:latin typeface="Times New Roman" panose="02020603050405020304" pitchFamily="18" charset="0"/>
              <a:ea typeface="Times New Roman" panose="02020603050405020304" pitchFamily="18" charset="0"/>
            </a:endParaRPr>
          </a:p>
        </p:txBody>
      </p:sp>
      <p:cxnSp>
        <p:nvCxnSpPr>
          <p:cNvPr id="16" name="Connecteur droit avec flèche 15"/>
          <p:cNvCxnSpPr>
            <a:stCxn id="42" idx="3"/>
          </p:cNvCxnSpPr>
          <p:nvPr/>
        </p:nvCxnSpPr>
        <p:spPr>
          <a:xfrm flipV="1">
            <a:off x="934909" y="5464057"/>
            <a:ext cx="449274" cy="15536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Zone de texte 10"/>
          <p:cNvSpPr txBox="1"/>
          <p:nvPr/>
        </p:nvSpPr>
        <p:spPr>
          <a:xfrm>
            <a:off x="3095538" y="4910183"/>
            <a:ext cx="838899" cy="334535"/>
          </a:xfrm>
          <a:prstGeom prst="rect">
            <a:avLst/>
          </a:prstGeom>
          <a:noFill/>
          <a:ln w="3175">
            <a:solidFill>
              <a:schemeClr val="tx1"/>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800" b="1" kern="150" dirty="0">
                <a:ea typeface="Times New Roman" panose="02020603050405020304" pitchFamily="18" charset="0"/>
                <a:cs typeface="Times New Roman" panose="02020603050405020304" pitchFamily="18" charset="0"/>
              </a:rPr>
              <a:t>Pleine tubérisation</a:t>
            </a:r>
            <a:endParaRPr lang="fr-FR" sz="600" b="1"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i="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b="1" i="1" kern="150" dirty="0">
              <a:effectLst/>
              <a:latin typeface="Times New Roman" panose="02020603050405020304" pitchFamily="18" charset="0"/>
              <a:ea typeface="Times New Roman" panose="02020603050405020304" pitchFamily="18" charset="0"/>
            </a:endParaRPr>
          </a:p>
        </p:txBody>
      </p:sp>
      <p:cxnSp>
        <p:nvCxnSpPr>
          <p:cNvPr id="46" name="Connecteur droit avec flèche 45"/>
          <p:cNvCxnSpPr>
            <a:stCxn id="45" idx="2"/>
          </p:cNvCxnSpPr>
          <p:nvPr/>
        </p:nvCxnSpPr>
        <p:spPr>
          <a:xfrm flipH="1">
            <a:off x="2492413" y="5244718"/>
            <a:ext cx="1022575" cy="2332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a:off x="0" y="3867058"/>
            <a:ext cx="725303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8" name="Groupe 47"/>
          <p:cNvGrpSpPr/>
          <p:nvPr/>
        </p:nvGrpSpPr>
        <p:grpSpPr>
          <a:xfrm>
            <a:off x="61958" y="2234871"/>
            <a:ext cx="7010940" cy="1624500"/>
            <a:chOff x="61958" y="2234871"/>
            <a:chExt cx="7010940" cy="1624500"/>
          </a:xfrm>
        </p:grpSpPr>
        <p:grpSp>
          <p:nvGrpSpPr>
            <p:cNvPr id="12" name="Groupe 11"/>
            <p:cNvGrpSpPr/>
            <p:nvPr/>
          </p:nvGrpSpPr>
          <p:grpSpPr>
            <a:xfrm>
              <a:off x="153092" y="2259885"/>
              <a:ext cx="6919806" cy="1599486"/>
              <a:chOff x="134223" y="2527897"/>
              <a:chExt cx="6919806" cy="1599486"/>
            </a:xfrm>
          </p:grpSpPr>
          <p:pic>
            <p:nvPicPr>
              <p:cNvPr id="7" name="Image 6"/>
              <p:cNvPicPr>
                <a:picLocks noChangeAspect="1"/>
              </p:cNvPicPr>
              <p:nvPr/>
            </p:nvPicPr>
            <p:blipFill rotWithShape="1">
              <a:blip r:embed="rId9"/>
              <a:srcRect l="8876" t="65321" r="20872" b="5811"/>
              <a:stretch/>
            </p:blipFill>
            <p:spPr>
              <a:xfrm>
                <a:off x="134223" y="2527897"/>
                <a:ext cx="6919806" cy="1599486"/>
              </a:xfrm>
              <a:prstGeom prst="rect">
                <a:avLst/>
              </a:prstGeom>
            </p:spPr>
          </p:pic>
          <p:sp>
            <p:nvSpPr>
              <p:cNvPr id="21" name="Zone de texte 2"/>
              <p:cNvSpPr txBox="1">
                <a:spLocks noChangeArrowheads="1"/>
              </p:cNvSpPr>
              <p:nvPr/>
            </p:nvSpPr>
            <p:spPr bwMode="auto">
              <a:xfrm>
                <a:off x="3147732" y="2956427"/>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Zone de texte 2"/>
              <p:cNvSpPr txBox="1">
                <a:spLocks noChangeArrowheads="1"/>
              </p:cNvSpPr>
              <p:nvPr/>
            </p:nvSpPr>
            <p:spPr bwMode="auto">
              <a:xfrm>
                <a:off x="2104607" y="2956427"/>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Zone de texte 2"/>
              <p:cNvSpPr txBox="1">
                <a:spLocks noChangeArrowheads="1"/>
              </p:cNvSpPr>
              <p:nvPr/>
            </p:nvSpPr>
            <p:spPr bwMode="auto">
              <a:xfrm>
                <a:off x="1126534" y="2956427"/>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Zone de texte 2"/>
              <p:cNvSpPr txBox="1">
                <a:spLocks noChangeArrowheads="1"/>
              </p:cNvSpPr>
              <p:nvPr/>
            </p:nvSpPr>
            <p:spPr bwMode="auto">
              <a:xfrm>
                <a:off x="1569572" y="3566445"/>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Zone de texte 2"/>
              <p:cNvSpPr txBox="1">
                <a:spLocks noChangeArrowheads="1"/>
              </p:cNvSpPr>
              <p:nvPr/>
            </p:nvSpPr>
            <p:spPr bwMode="auto">
              <a:xfrm>
                <a:off x="2612697" y="3622358"/>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Zone de texte 2"/>
              <p:cNvSpPr txBox="1">
                <a:spLocks noChangeArrowheads="1"/>
              </p:cNvSpPr>
              <p:nvPr/>
            </p:nvSpPr>
            <p:spPr bwMode="auto">
              <a:xfrm>
                <a:off x="4075073" y="3504285"/>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2" name="Zone de texte 2"/>
              <p:cNvSpPr txBox="1">
                <a:spLocks noChangeArrowheads="1"/>
              </p:cNvSpPr>
              <p:nvPr/>
            </p:nvSpPr>
            <p:spPr bwMode="auto">
              <a:xfrm>
                <a:off x="5358066" y="3154261"/>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3" name="Zone de texte 2"/>
              <p:cNvSpPr txBox="1">
                <a:spLocks noChangeArrowheads="1"/>
              </p:cNvSpPr>
              <p:nvPr/>
            </p:nvSpPr>
            <p:spPr bwMode="auto">
              <a:xfrm>
                <a:off x="6112067" y="3566445"/>
                <a:ext cx="535035" cy="197834"/>
              </a:xfrm>
              <a:prstGeom prst="rect">
                <a:avLst/>
              </a:prstGeom>
              <a:solidFill>
                <a:srgbClr val="0070C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Pluies</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4" name="Zone de texte 2"/>
              <p:cNvSpPr txBox="1">
                <a:spLocks noChangeArrowheads="1"/>
              </p:cNvSpPr>
              <p:nvPr/>
            </p:nvSpPr>
            <p:spPr bwMode="auto">
              <a:xfrm>
                <a:off x="4868875" y="2697766"/>
                <a:ext cx="535035" cy="197834"/>
              </a:xfrm>
              <a:prstGeom prst="rect">
                <a:avLst/>
              </a:prstGeom>
              <a:solidFill>
                <a:srgbClr val="002060"/>
              </a:solidFill>
              <a:ln w="9525">
                <a:noFill/>
                <a:miter lim="800000"/>
                <a:headEnd/>
                <a:tailEnd/>
              </a:ln>
            </p:spPr>
            <p:txBody>
              <a:bodyPr rot="0" vert="horz" wrap="square" lIns="91440" tIns="45720" rIns="91440" bIns="45720" anchor="t" anchorCtr="0">
                <a:noAutofit/>
              </a:bodyPr>
              <a:lstStyle/>
              <a:p>
                <a:pPr algn="ctr">
                  <a:lnSpc>
                    <a:spcPct val="107000"/>
                  </a:lnSpc>
                  <a:spcBef>
                    <a:spcPts val="1400"/>
                  </a:spcBef>
                  <a:spcAft>
                    <a:spcPts val="0"/>
                  </a:spcAft>
                </a:pPr>
                <a:r>
                  <a:rPr lang="fr-FR" sz="700" b="1"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Irrigation</a:t>
                </a:r>
                <a:endParaRPr lang="fr-FR" sz="1100" kern="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40" name="Zone de texte 10"/>
            <p:cNvSpPr txBox="1"/>
            <p:nvPr/>
          </p:nvSpPr>
          <p:spPr>
            <a:xfrm>
              <a:off x="61958" y="2234871"/>
              <a:ext cx="835664" cy="202570"/>
            </a:xfrm>
            <a:prstGeom prst="rect">
              <a:avLst/>
            </a:prstGeom>
            <a:no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800" b="1" kern="150" dirty="0">
                  <a:ea typeface="Times New Roman" panose="02020603050405020304" pitchFamily="18" charset="0"/>
                  <a:cs typeface="Times New Roman" panose="02020603050405020304" pitchFamily="18" charset="0"/>
                </a:rPr>
                <a:t>pluviomètre</a:t>
              </a:r>
              <a:endParaRPr lang="fr-FR" sz="6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47" name="Image 46"/>
            <p:cNvPicPr>
              <a:picLocks noChangeAspect="1"/>
            </p:cNvPicPr>
            <p:nvPr/>
          </p:nvPicPr>
          <p:blipFill rotWithShape="1">
            <a:blip r:embed="rId10"/>
            <a:srcRect l="7019" t="53823" r="90710" b="18165"/>
            <a:stretch/>
          </p:blipFill>
          <p:spPr>
            <a:xfrm>
              <a:off x="6718241" y="2303183"/>
              <a:ext cx="222300" cy="1542618"/>
            </a:xfrm>
            <a:prstGeom prst="rect">
              <a:avLst/>
            </a:prstGeom>
          </p:spPr>
        </p:pic>
      </p:grpSp>
    </p:spTree>
    <p:extLst>
      <p:ext uri="{BB962C8B-B14F-4D97-AF65-F5344CB8AC3E}">
        <p14:creationId xmlns:p14="http://schemas.microsoft.com/office/powerpoint/2010/main" val="419815008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Bef>
                <a:spcPts val="600"/>
              </a:spcBef>
              <a:buClr>
                <a:srgbClr val="008000"/>
              </a:buClr>
              <a:buFont typeface="Wingdings" panose="05000000000000000000" pitchFamily="2" charset="2"/>
              <a:buChar char="Ø"/>
            </a:pPr>
            <a:r>
              <a:rPr lang="fr-FR" sz="2200" dirty="0"/>
              <a:t>12 prélèvements avec la gouge maraîchère</a:t>
            </a:r>
          </a:p>
          <a:p>
            <a:pPr marL="285750" indent="-285750">
              <a:spcBef>
                <a:spcPts val="600"/>
              </a:spcBef>
              <a:buClr>
                <a:srgbClr val="008000"/>
              </a:buClr>
              <a:buFont typeface="Wingdings" panose="05000000000000000000" pitchFamily="2" charset="2"/>
              <a:buChar char="Ø"/>
            </a:pPr>
            <a:r>
              <a:rPr lang="fr-FR" sz="2200" dirty="0"/>
              <a:t>Homogénéisation de l’échantillon</a:t>
            </a:r>
          </a:p>
          <a:p>
            <a:pPr marL="285750" indent="-285750">
              <a:spcBef>
                <a:spcPts val="600"/>
              </a:spcBef>
              <a:buClr>
                <a:srgbClr val="008000"/>
              </a:buClr>
              <a:buFont typeface="Wingdings" panose="05000000000000000000" pitchFamily="2" charset="2"/>
              <a:buChar char="Ø"/>
            </a:pPr>
            <a:r>
              <a:rPr lang="fr-FR" sz="2200" dirty="0"/>
              <a:t>Prélèvement de 200 g </a:t>
            </a:r>
          </a:p>
          <a:p>
            <a:pPr marL="0" indent="0">
              <a:spcBef>
                <a:spcPts val="600"/>
              </a:spcBef>
              <a:buClr>
                <a:srgbClr val="008000"/>
              </a:buClr>
              <a:buNone/>
            </a:pPr>
            <a:r>
              <a:rPr lang="fr-FR" sz="2200" dirty="0"/>
              <a:t>et dilution avec 200 g d’eau </a:t>
            </a:r>
          </a:p>
          <a:p>
            <a:pPr marL="0" indent="0">
              <a:spcBef>
                <a:spcPts val="600"/>
              </a:spcBef>
              <a:buClr>
                <a:srgbClr val="008000"/>
              </a:buClr>
              <a:buNone/>
            </a:pPr>
            <a:r>
              <a:rPr lang="fr-FR" sz="2200" dirty="0"/>
              <a:t>Déminéralisée</a:t>
            </a:r>
          </a:p>
          <a:p>
            <a:pPr marL="285750" indent="-285750">
              <a:spcBef>
                <a:spcPts val="600"/>
              </a:spcBef>
              <a:buClr>
                <a:srgbClr val="008000"/>
              </a:buClr>
              <a:buFont typeface="Wingdings" panose="05000000000000000000" pitchFamily="2" charset="2"/>
              <a:buChar char="Ø"/>
            </a:pPr>
            <a:r>
              <a:rPr lang="fr-FR" sz="2200" dirty="0"/>
              <a:t>Filtration inversée</a:t>
            </a:r>
          </a:p>
          <a:p>
            <a:pPr marL="285750" indent="-285750">
              <a:spcBef>
                <a:spcPts val="600"/>
              </a:spcBef>
              <a:buClr>
                <a:srgbClr val="008000"/>
              </a:buClr>
              <a:buFont typeface="Wingdings" panose="05000000000000000000" pitchFamily="2" charset="2"/>
              <a:buChar char="Ø"/>
            </a:pPr>
            <a:r>
              <a:rPr lang="fr-FR" sz="2200" dirty="0"/>
              <a:t>Lecture avec </a:t>
            </a:r>
            <a:r>
              <a:rPr lang="fr-FR" sz="2200" dirty="0" err="1"/>
              <a:t>Nitrachek</a:t>
            </a:r>
            <a:r>
              <a:rPr lang="fr-FR" sz="2200" dirty="0"/>
              <a:t> </a:t>
            </a:r>
          </a:p>
          <a:p>
            <a:pPr marL="0" indent="0">
              <a:spcBef>
                <a:spcPts val="600"/>
              </a:spcBef>
              <a:buClr>
                <a:srgbClr val="008000"/>
              </a:buClr>
              <a:buNone/>
            </a:pPr>
            <a:r>
              <a:rPr lang="fr-FR" sz="2200" dirty="0"/>
              <a:t>de trois bandelettes</a:t>
            </a:r>
          </a:p>
          <a:p>
            <a:pPr marL="285750" indent="-285750">
              <a:spcBef>
                <a:spcPts val="600"/>
              </a:spcBef>
              <a:buClr>
                <a:srgbClr val="008000"/>
              </a:buClr>
              <a:buFont typeface="Wingdings" panose="05000000000000000000" pitchFamily="2" charset="2"/>
              <a:buChar char="Ø"/>
            </a:pPr>
            <a:r>
              <a:rPr lang="fr-FR" sz="2200" dirty="0"/>
              <a:t>Application coefficient </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pic>
        <p:nvPicPr>
          <p:cNvPr id="9" name="Image 8">
            <a:extLst>
              <a:ext uri="{FF2B5EF4-FFF2-40B4-BE49-F238E27FC236}">
                <a16:creationId xmlns:a16="http://schemas.microsoft.com/office/drawing/2014/main" id="{70DC542A-8C18-4E85-90E3-FA0C0D7D2485}"/>
              </a:ext>
            </a:extLst>
          </p:cNvPr>
          <p:cNvPicPr>
            <a:picLocks noChangeAspect="1"/>
          </p:cNvPicPr>
          <p:nvPr/>
        </p:nvPicPr>
        <p:blipFill>
          <a:blip r:embed="rId4"/>
          <a:stretch>
            <a:fillRect/>
          </a:stretch>
        </p:blipFill>
        <p:spPr>
          <a:xfrm rot="16200000">
            <a:off x="5287205" y="1301931"/>
            <a:ext cx="4048648" cy="6170399"/>
          </a:xfrm>
          <a:prstGeom prst="rect">
            <a:avLst/>
          </a:prstGeom>
        </p:spPr>
      </p:pic>
    </p:spTree>
    <p:extLst>
      <p:ext uri="{BB962C8B-B14F-4D97-AF65-F5344CB8AC3E}">
        <p14:creationId xmlns:p14="http://schemas.microsoft.com/office/powerpoint/2010/main" val="18256914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34000"/>
              </a:lnSpc>
              <a:spcBef>
                <a:spcPts val="600"/>
              </a:spcBef>
              <a:buClr>
                <a:srgbClr val="008000"/>
              </a:buClr>
              <a:buFont typeface="Wingdings" panose="05000000000000000000" pitchFamily="2" charset="2"/>
              <a:buChar char="Ø"/>
            </a:pPr>
            <a:r>
              <a:rPr lang="fr-FR" sz="2200" dirty="0"/>
              <a:t>Organisation pour aller 1 fois / semaine sur chaque ferme ; on est 2 et il y a 5 fermes</a:t>
            </a:r>
          </a:p>
          <a:p>
            <a:pPr marL="285750" indent="-285750">
              <a:lnSpc>
                <a:spcPct val="134000"/>
              </a:lnSpc>
              <a:spcBef>
                <a:spcPts val="600"/>
              </a:spcBef>
              <a:buClr>
                <a:srgbClr val="008000"/>
              </a:buClr>
              <a:buFont typeface="Wingdings" panose="05000000000000000000" pitchFamily="2" charset="2"/>
              <a:buChar char="Ø"/>
            </a:pPr>
            <a:r>
              <a:rPr lang="fr-FR" sz="2200" dirty="0"/>
              <a:t>Prélèvements :</a:t>
            </a:r>
          </a:p>
          <a:p>
            <a:pPr marL="355600" lvl="1">
              <a:buFont typeface="Calibri" panose="020F0502020204030204" pitchFamily="34" charset="0"/>
              <a:buChar char="→"/>
            </a:pPr>
            <a:r>
              <a:rPr lang="fr-FR" sz="2200" dirty="0"/>
              <a:t> passage avant 10h pour prélever les </a:t>
            </a:r>
            <a:r>
              <a:rPr lang="fr-FR" sz="2200" b="1" dirty="0"/>
              <a:t>pétioles </a:t>
            </a:r>
            <a:r>
              <a:rPr lang="fr-FR" sz="2200" dirty="0"/>
              <a:t>: éviter des différences dans la teneur</a:t>
            </a:r>
          </a:p>
          <a:p>
            <a:pPr marL="69850" lvl="1" indent="0">
              <a:buNone/>
            </a:pPr>
            <a:r>
              <a:rPr lang="fr-FR" sz="2200" dirty="0"/>
              <a:t>en nitrates liées :</a:t>
            </a:r>
          </a:p>
          <a:p>
            <a:pPr marL="742950" lvl="1" indent="-285750">
              <a:buFontTx/>
              <a:buChar char="-"/>
            </a:pPr>
            <a:r>
              <a:rPr lang="fr-FR" sz="2400" dirty="0"/>
              <a:t>à l’action de la lumière sur l’activité de la nitrate réductase</a:t>
            </a:r>
          </a:p>
          <a:p>
            <a:pPr marL="742950" lvl="1" indent="-285750">
              <a:buFontTx/>
              <a:buChar char="-"/>
            </a:pPr>
            <a:r>
              <a:rPr lang="fr-FR" sz="2400" dirty="0"/>
              <a:t>à l’évolution de l’état hydrique de la plante</a:t>
            </a:r>
          </a:p>
          <a:p>
            <a:r>
              <a:rPr lang="fr-FR" sz="2200" dirty="0"/>
              <a:t>Pour utiliser la grille </a:t>
            </a:r>
            <a:r>
              <a:rPr lang="fr-FR" sz="2200" dirty="0" err="1"/>
              <a:t>Pilazo</a:t>
            </a:r>
            <a:r>
              <a:rPr lang="fr-FR" sz="2200" dirty="0"/>
              <a:t>.</a:t>
            </a:r>
          </a:p>
          <a:p>
            <a:r>
              <a:rPr lang="fr-FR" sz="2200" dirty="0"/>
              <a:t>Eudes du CTIFL 1993/1994 : </a:t>
            </a:r>
            <a:r>
              <a:rPr lang="fr-FR" sz="1800" dirty="0">
                <a:solidFill>
                  <a:schemeClr val="accent2"/>
                </a:solidFill>
                <a:hlinkClick r:id="rId4"/>
              </a:rPr>
              <a:t>https://www.agrireseau.net/petitsfruits/documents/Infos%20Ctifl%20179%20p44-48.pdf</a:t>
            </a:r>
            <a:endParaRPr lang="fr-FR" sz="1800" dirty="0">
              <a:solidFill>
                <a:schemeClr val="accent2"/>
              </a:solidFill>
            </a:endParaRPr>
          </a:p>
          <a:p>
            <a:pPr marL="285750" indent="-285750">
              <a:buFont typeface="Calibri" panose="020F0502020204030204" pitchFamily="34" charset="0"/>
              <a:buChar char="→"/>
            </a:pPr>
            <a:r>
              <a:rPr lang="fr-FR" sz="2200" b="1" dirty="0"/>
              <a:t> sur la planche </a:t>
            </a:r>
            <a:r>
              <a:rPr lang="fr-FR" sz="2200" dirty="0"/>
              <a:t>de culture et </a:t>
            </a:r>
            <a:r>
              <a:rPr lang="fr-FR" sz="2200" b="1" dirty="0"/>
              <a:t>dans l’allée </a:t>
            </a:r>
            <a:r>
              <a:rPr lang="fr-FR" sz="2200" dirty="0"/>
              <a:t>(irriguée)</a:t>
            </a:r>
          </a:p>
          <a:p>
            <a:pPr>
              <a:lnSpc>
                <a:spcPct val="110000"/>
              </a:lnSpc>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endParaRPr lang="fr-FR" sz="22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200"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200" i="1" dirty="0"/>
          </a:p>
        </p:txBody>
      </p:sp>
    </p:spTree>
    <p:extLst>
      <p:ext uri="{BB962C8B-B14F-4D97-AF65-F5344CB8AC3E}">
        <p14:creationId xmlns:p14="http://schemas.microsoft.com/office/powerpoint/2010/main" val="29733621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200" u="sng" dirty="0"/>
              <a:t>Culture de tomates sous serre :</a:t>
            </a:r>
          </a:p>
          <a:p>
            <a:pPr>
              <a:spcBef>
                <a:spcPts val="600"/>
              </a:spcBef>
              <a:buClr>
                <a:srgbClr val="008000"/>
              </a:buClr>
            </a:pPr>
            <a:r>
              <a:rPr lang="fr-FR" sz="2200" u="sng" dirty="0"/>
              <a:t>Exportations :</a:t>
            </a:r>
          </a:p>
          <a:p>
            <a:pPr marL="342900" indent="-342900">
              <a:spcBef>
                <a:spcPts val="600"/>
              </a:spcBef>
              <a:buClr>
                <a:srgbClr val="008000"/>
              </a:buClr>
              <a:buFont typeface="Wingdings" panose="05000000000000000000" pitchFamily="2" charset="2"/>
              <a:buChar char="Ø"/>
            </a:pPr>
            <a:r>
              <a:rPr lang="fr-FR" sz="2200" dirty="0"/>
              <a:t>200 à 300 U/ha pour un rendement de 8 à 10 Kg/m</a:t>
            </a:r>
            <a:r>
              <a:rPr lang="fr-FR" sz="2200" baseline="30000" dirty="0"/>
              <a:t>2</a:t>
            </a:r>
          </a:p>
          <a:p>
            <a:pPr>
              <a:spcBef>
                <a:spcPts val="600"/>
              </a:spcBef>
              <a:buClr>
                <a:srgbClr val="008000"/>
              </a:buClr>
            </a:pPr>
            <a:r>
              <a:rPr lang="fr-FR" sz="2200" i="1" u="sng" dirty="0"/>
              <a:t>Besoins :</a:t>
            </a:r>
          </a:p>
          <a:p>
            <a:pPr marL="342900" indent="-342900">
              <a:spcBef>
                <a:spcPts val="600"/>
              </a:spcBef>
              <a:buClr>
                <a:srgbClr val="008000"/>
              </a:buClr>
              <a:buFont typeface="Wingdings" panose="05000000000000000000" pitchFamily="2" charset="2"/>
              <a:buChar char="Ø"/>
            </a:pPr>
            <a:r>
              <a:rPr lang="fr-FR" sz="2200" i="1" dirty="0"/>
              <a:t>170 U/ha pour un rendement de 12 Kg/m</a:t>
            </a:r>
            <a:r>
              <a:rPr lang="fr-FR" sz="2200" i="1" baseline="30000" dirty="0"/>
              <a:t>2</a:t>
            </a:r>
            <a:r>
              <a:rPr lang="fr-FR" sz="2200" i="1" dirty="0"/>
              <a:t> </a:t>
            </a:r>
          </a:p>
          <a:p>
            <a:pPr>
              <a:spcBef>
                <a:spcPts val="600"/>
              </a:spcBef>
              <a:buClr>
                <a:srgbClr val="008000"/>
              </a:buClr>
            </a:pPr>
            <a:endParaRPr lang="fr-FR" sz="2200" u="sng" dirty="0"/>
          </a:p>
          <a:p>
            <a:pPr>
              <a:spcBef>
                <a:spcPts val="600"/>
              </a:spcBef>
              <a:buClr>
                <a:srgbClr val="008000"/>
              </a:buClr>
            </a:pPr>
            <a:r>
              <a:rPr lang="fr-FR" sz="2200" u="sng" dirty="0"/>
              <a:t>Fertilisation :</a:t>
            </a:r>
          </a:p>
          <a:p>
            <a:pPr>
              <a:spcBef>
                <a:spcPts val="600"/>
              </a:spcBef>
              <a:buClr>
                <a:srgbClr val="008000"/>
              </a:buClr>
            </a:pPr>
            <a:r>
              <a:rPr lang="fr-FR" sz="2200" i="1" dirty="0">
                <a:solidFill>
                  <a:srgbClr val="000000"/>
                </a:solidFill>
                <a:latin typeface="Calibri" panose="020F0502020204030204" pitchFamily="34" charset="0"/>
              </a:rPr>
              <a:t>Cultures 2020 en conventionnel : salades, persil,</a:t>
            </a:r>
          </a:p>
          <a:p>
            <a:pPr>
              <a:spcBef>
                <a:spcPts val="600"/>
              </a:spcBef>
              <a:buClr>
                <a:srgbClr val="008000"/>
              </a:buClr>
            </a:pPr>
            <a:r>
              <a:rPr lang="fr-FR" sz="2200" i="1" dirty="0">
                <a:solidFill>
                  <a:srgbClr val="000000"/>
                </a:solidFill>
                <a:latin typeface="Calibri" panose="020F0502020204030204" pitchFamily="34" charset="0"/>
              </a:rPr>
              <a:t>fenouil ; travail du sol avec binette et motoculteur</a:t>
            </a:r>
            <a:endParaRPr lang="fr-FR" sz="2200" i="1" u="sng" dirty="0"/>
          </a:p>
          <a:p>
            <a:pPr marL="342900" indent="-342900">
              <a:spcBef>
                <a:spcPts val="600"/>
              </a:spcBef>
              <a:buClr>
                <a:srgbClr val="008000"/>
              </a:buClr>
              <a:buFontTx/>
              <a:buChar char="-"/>
            </a:pPr>
            <a:r>
              <a:rPr lang="fr-FR" sz="2200" dirty="0"/>
              <a:t>Apport engrais organique : </a:t>
            </a:r>
            <a:r>
              <a:rPr lang="fr-FR" sz="2200" b="1" dirty="0"/>
              <a:t>180 U/ha</a:t>
            </a:r>
          </a:p>
          <a:p>
            <a:pPr>
              <a:spcBef>
                <a:spcPts val="600"/>
              </a:spcBef>
              <a:buClr>
                <a:srgbClr val="008000"/>
              </a:buClr>
            </a:pPr>
            <a:r>
              <a:rPr lang="fr-FR" sz="2200" dirty="0"/>
              <a:t>Rendement obtenu : </a:t>
            </a:r>
            <a:r>
              <a:rPr lang="fr-FR" sz="2200" b="1" dirty="0">
                <a:solidFill>
                  <a:srgbClr val="FF0000"/>
                </a:solidFill>
              </a:rPr>
              <a:t>X</a:t>
            </a:r>
            <a:r>
              <a:rPr lang="fr-FR" sz="2200" dirty="0"/>
              <a:t> Kg/m</a:t>
            </a:r>
            <a:r>
              <a:rPr lang="fr-FR" sz="2200" baseline="30000" dirty="0"/>
              <a:t>2</a:t>
            </a:r>
            <a:endParaRPr lang="fr-FR" sz="2200" i="1" dirty="0"/>
          </a:p>
        </p:txBody>
      </p:sp>
      <p:pic>
        <p:nvPicPr>
          <p:cNvPr id="9" name="Image 8" descr="Une image contenant terrain, extérieur, plante, jardin&#10;&#10;Description générée automatiquement">
            <a:extLst>
              <a:ext uri="{FF2B5EF4-FFF2-40B4-BE49-F238E27FC236}">
                <a16:creationId xmlns:a16="http://schemas.microsoft.com/office/drawing/2014/main" id="{75483B9B-0275-425E-A161-DA25150E868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475" r="46063" b="17873"/>
          <a:stretch/>
        </p:blipFill>
        <p:spPr>
          <a:xfrm>
            <a:off x="9034883" y="2620126"/>
            <a:ext cx="2824425" cy="37444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732310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200" u="sng" dirty="0"/>
              <a:t>Culture de tomates sous serre :</a:t>
            </a:r>
          </a:p>
          <a:p>
            <a:pPr>
              <a:spcBef>
                <a:spcPts val="600"/>
              </a:spcBef>
              <a:buClr>
                <a:srgbClr val="008000"/>
              </a:buClr>
            </a:pPr>
            <a:r>
              <a:rPr lang="fr-FR" sz="2200" u="sng" dirty="0"/>
              <a:t>Exportations :</a:t>
            </a:r>
          </a:p>
          <a:p>
            <a:pPr marL="342900" indent="-342900">
              <a:spcBef>
                <a:spcPts val="600"/>
              </a:spcBef>
              <a:buClr>
                <a:srgbClr val="008000"/>
              </a:buClr>
              <a:buFont typeface="Wingdings" panose="05000000000000000000" pitchFamily="2" charset="2"/>
              <a:buChar char="Ø"/>
            </a:pPr>
            <a:r>
              <a:rPr lang="fr-FR" sz="2200" dirty="0"/>
              <a:t>200 à 300 U/ha pour un rendement de 8 à 10 Kg/m</a:t>
            </a:r>
            <a:r>
              <a:rPr lang="fr-FR" sz="2200" baseline="30000" dirty="0"/>
              <a:t>2</a:t>
            </a:r>
          </a:p>
          <a:p>
            <a:pPr>
              <a:spcBef>
                <a:spcPts val="600"/>
              </a:spcBef>
              <a:buClr>
                <a:srgbClr val="008000"/>
              </a:buClr>
            </a:pPr>
            <a:r>
              <a:rPr lang="fr-FR" sz="2200" i="1" u="sng" dirty="0"/>
              <a:t>Besoins :</a:t>
            </a:r>
          </a:p>
          <a:p>
            <a:pPr marL="342900" indent="-342900">
              <a:spcBef>
                <a:spcPts val="600"/>
              </a:spcBef>
              <a:buClr>
                <a:srgbClr val="008000"/>
              </a:buClr>
              <a:buFont typeface="Wingdings" panose="05000000000000000000" pitchFamily="2" charset="2"/>
              <a:buChar char="Ø"/>
            </a:pPr>
            <a:r>
              <a:rPr lang="fr-FR" sz="2200" i="1" dirty="0"/>
              <a:t>170 U/ha pour un rendement de 12 Kg/m</a:t>
            </a:r>
            <a:r>
              <a:rPr lang="fr-FR" sz="2200" i="1" baseline="30000" dirty="0"/>
              <a:t>2</a:t>
            </a:r>
            <a:r>
              <a:rPr lang="fr-FR" sz="2200" i="1" dirty="0"/>
              <a:t> </a:t>
            </a:r>
          </a:p>
          <a:p>
            <a:pPr>
              <a:spcBef>
                <a:spcPts val="600"/>
              </a:spcBef>
              <a:buClr>
                <a:srgbClr val="008000"/>
              </a:buClr>
            </a:pPr>
            <a:endParaRPr lang="fr-FR" sz="2200" u="sng" dirty="0"/>
          </a:p>
          <a:p>
            <a:pPr>
              <a:spcBef>
                <a:spcPts val="600"/>
              </a:spcBef>
              <a:buClr>
                <a:srgbClr val="008000"/>
              </a:buClr>
            </a:pPr>
            <a:r>
              <a:rPr lang="fr-FR" sz="2200" u="sng" dirty="0"/>
              <a:t>Fertilisation :</a:t>
            </a:r>
          </a:p>
          <a:p>
            <a:pPr>
              <a:spcBef>
                <a:spcPts val="600"/>
              </a:spcBef>
              <a:buClr>
                <a:srgbClr val="008000"/>
              </a:buClr>
            </a:pPr>
            <a:r>
              <a:rPr lang="fr-FR" sz="2200" i="1" dirty="0">
                <a:solidFill>
                  <a:srgbClr val="000000"/>
                </a:solidFill>
                <a:latin typeface="Calibri" panose="020F0502020204030204" pitchFamily="34" charset="0"/>
              </a:rPr>
              <a:t>Cultures 2020 en conventionnel : salades, persil,</a:t>
            </a:r>
          </a:p>
          <a:p>
            <a:pPr>
              <a:spcBef>
                <a:spcPts val="600"/>
              </a:spcBef>
              <a:buClr>
                <a:srgbClr val="008000"/>
              </a:buClr>
            </a:pPr>
            <a:r>
              <a:rPr lang="fr-FR" sz="2200" i="1" dirty="0">
                <a:solidFill>
                  <a:srgbClr val="000000"/>
                </a:solidFill>
                <a:latin typeface="Calibri" panose="020F0502020204030204" pitchFamily="34" charset="0"/>
              </a:rPr>
              <a:t>fenouil ; travail du sol avec binette et motoculteur</a:t>
            </a:r>
            <a:endParaRPr lang="fr-FR" sz="2200" i="1" u="sng" dirty="0"/>
          </a:p>
          <a:p>
            <a:pPr marL="342900" indent="-342900">
              <a:spcBef>
                <a:spcPts val="600"/>
              </a:spcBef>
              <a:buClr>
                <a:srgbClr val="008000"/>
              </a:buClr>
              <a:buFontTx/>
              <a:buChar char="-"/>
            </a:pPr>
            <a:r>
              <a:rPr lang="fr-FR" sz="2200" dirty="0"/>
              <a:t>Apport engrais organique : </a:t>
            </a:r>
            <a:r>
              <a:rPr lang="fr-FR" sz="2200" b="1" dirty="0"/>
              <a:t>180 U/ha</a:t>
            </a:r>
          </a:p>
          <a:p>
            <a:pPr>
              <a:spcBef>
                <a:spcPts val="600"/>
              </a:spcBef>
              <a:buClr>
                <a:srgbClr val="008000"/>
              </a:buClr>
            </a:pPr>
            <a:r>
              <a:rPr lang="fr-FR" sz="2200" dirty="0"/>
              <a:t>Rendement obtenu : </a:t>
            </a:r>
            <a:r>
              <a:rPr lang="fr-FR" sz="2200" b="1" dirty="0">
                <a:solidFill>
                  <a:srgbClr val="FF0000"/>
                </a:solidFill>
              </a:rPr>
              <a:t>X</a:t>
            </a:r>
            <a:r>
              <a:rPr lang="fr-FR" sz="2200" dirty="0"/>
              <a:t> Kg/m</a:t>
            </a:r>
            <a:r>
              <a:rPr lang="fr-FR" sz="2200" baseline="30000" dirty="0"/>
              <a:t>2</a:t>
            </a:r>
            <a:endParaRPr lang="fr-FR" sz="2200" i="1" dirty="0"/>
          </a:p>
        </p:txBody>
      </p:sp>
      <p:pic>
        <p:nvPicPr>
          <p:cNvPr id="9" name="Image 8" descr="Une image contenant terrain, extérieur, plante, jardin&#10;&#10;Description générée automatiquement">
            <a:extLst>
              <a:ext uri="{FF2B5EF4-FFF2-40B4-BE49-F238E27FC236}">
                <a16:creationId xmlns:a16="http://schemas.microsoft.com/office/drawing/2014/main" id="{75483B9B-0275-425E-A161-DA25150E868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475" r="46063" b="17873"/>
          <a:stretch/>
        </p:blipFill>
        <p:spPr>
          <a:xfrm>
            <a:off x="7656359" y="1356658"/>
            <a:ext cx="3028833" cy="40154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Espace réservé du contenu 2"/>
          <p:cNvSpPr txBox="1">
            <a:spLocks/>
          </p:cNvSpPr>
          <p:nvPr/>
        </p:nvSpPr>
        <p:spPr>
          <a:xfrm>
            <a:off x="9399400" y="4967078"/>
            <a:ext cx="139922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7 juin 2021</a:t>
            </a:r>
          </a:p>
        </p:txBody>
      </p:sp>
    </p:spTree>
    <p:extLst>
      <p:ext uri="{BB962C8B-B14F-4D97-AF65-F5344CB8AC3E}">
        <p14:creationId xmlns:p14="http://schemas.microsoft.com/office/powerpoint/2010/main" val="3353428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69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681729"/>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11" name="Image 10">
            <a:extLst>
              <a:ext uri="{FF2B5EF4-FFF2-40B4-BE49-F238E27FC236}">
                <a16:creationId xmlns:a16="http://schemas.microsoft.com/office/drawing/2014/main" id="{938A44BA-0711-4FB1-9606-8778ECD108AF}"/>
              </a:ext>
            </a:extLst>
          </p:cNvPr>
          <p:cNvPicPr>
            <a:picLocks noChangeAspect="1"/>
          </p:cNvPicPr>
          <p:nvPr/>
        </p:nvPicPr>
        <p:blipFill>
          <a:blip r:embed="rId4"/>
          <a:stretch>
            <a:fillRect/>
          </a:stretch>
        </p:blipFill>
        <p:spPr>
          <a:xfrm>
            <a:off x="2686701" y="1235855"/>
            <a:ext cx="6818598" cy="5128686"/>
          </a:xfrm>
          <a:prstGeom prst="rect">
            <a:avLst/>
          </a:prstGeom>
        </p:spPr>
      </p:pic>
    </p:spTree>
    <p:extLst>
      <p:ext uri="{BB962C8B-B14F-4D97-AF65-F5344CB8AC3E}">
        <p14:creationId xmlns:p14="http://schemas.microsoft.com/office/powerpoint/2010/main" val="32791631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Faurejean – grille SERAIL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681729"/>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8" name="Image 7">
            <a:extLst>
              <a:ext uri="{FF2B5EF4-FFF2-40B4-BE49-F238E27FC236}">
                <a16:creationId xmlns:a16="http://schemas.microsoft.com/office/drawing/2014/main" id="{ADF29726-BD35-4380-B8C5-9351EDC5B682}"/>
              </a:ext>
            </a:extLst>
          </p:cNvPr>
          <p:cNvPicPr>
            <a:picLocks noChangeAspect="1"/>
          </p:cNvPicPr>
          <p:nvPr/>
        </p:nvPicPr>
        <p:blipFill>
          <a:blip r:embed="rId4"/>
          <a:stretch>
            <a:fillRect/>
          </a:stretch>
        </p:blipFill>
        <p:spPr>
          <a:xfrm>
            <a:off x="1757172" y="1099566"/>
            <a:ext cx="8677656" cy="5369300"/>
          </a:xfrm>
          <a:prstGeom prst="rect">
            <a:avLst/>
          </a:prstGeom>
        </p:spPr>
      </p:pic>
      <p:pic>
        <p:nvPicPr>
          <p:cNvPr id="9" name="Image 8">
            <a:extLst>
              <a:ext uri="{FF2B5EF4-FFF2-40B4-BE49-F238E27FC236}">
                <a16:creationId xmlns:a16="http://schemas.microsoft.com/office/drawing/2014/main" id="{ADF29726-BD35-4380-B8C5-9351EDC5B682}"/>
              </a:ext>
            </a:extLst>
          </p:cNvPr>
          <p:cNvPicPr>
            <a:picLocks noChangeAspect="1"/>
          </p:cNvPicPr>
          <p:nvPr/>
        </p:nvPicPr>
        <p:blipFill>
          <a:blip r:embed="rId4"/>
          <a:stretch>
            <a:fillRect/>
          </a:stretch>
        </p:blipFill>
        <p:spPr>
          <a:xfrm>
            <a:off x="1909572" y="1251966"/>
            <a:ext cx="8677656" cy="5369300"/>
          </a:xfrm>
          <a:prstGeom prst="rect">
            <a:avLst/>
          </a:prstGeom>
        </p:spPr>
      </p:pic>
    </p:spTree>
    <p:extLst>
      <p:ext uri="{BB962C8B-B14F-4D97-AF65-F5344CB8AC3E}">
        <p14:creationId xmlns:p14="http://schemas.microsoft.com/office/powerpoint/2010/main" val="7832182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6055246E-81F2-4716-A341-6139E5705588}" type="slidenum">
              <a:rPr lang="fr-FR" smtClean="0"/>
              <a:t>71</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681729"/>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pic>
        <p:nvPicPr>
          <p:cNvPr id="10" name="Image 9">
            <a:extLst>
              <a:ext uri="{FF2B5EF4-FFF2-40B4-BE49-F238E27FC236}">
                <a16:creationId xmlns:a16="http://schemas.microsoft.com/office/drawing/2014/main" id="{938A44BA-0711-4FB1-9606-8778ECD108AF}"/>
              </a:ext>
            </a:extLst>
          </p:cNvPr>
          <p:cNvPicPr>
            <a:picLocks noChangeAspect="1"/>
          </p:cNvPicPr>
          <p:nvPr/>
        </p:nvPicPr>
        <p:blipFill rotWithShape="1">
          <a:blip r:embed="rId4"/>
          <a:srcRect l="27561" t="41257" r="24689" b="23853"/>
          <a:stretch/>
        </p:blipFill>
        <p:spPr>
          <a:xfrm>
            <a:off x="2613618" y="5019829"/>
            <a:ext cx="7282126" cy="1658280"/>
          </a:xfrm>
          <a:prstGeom prst="rect">
            <a:avLst/>
          </a:prstGeom>
        </p:spPr>
      </p:pic>
      <p:pic>
        <p:nvPicPr>
          <p:cNvPr id="11" name="Image 10">
            <a:extLst>
              <a:ext uri="{FF2B5EF4-FFF2-40B4-BE49-F238E27FC236}">
                <a16:creationId xmlns:a16="http://schemas.microsoft.com/office/drawing/2014/main" id="{51249243-1B83-4297-BF58-CC04758E9DA8}"/>
              </a:ext>
            </a:extLst>
          </p:cNvPr>
          <p:cNvPicPr>
            <a:picLocks noChangeAspect="1"/>
          </p:cNvPicPr>
          <p:nvPr/>
        </p:nvPicPr>
        <p:blipFill rotWithShape="1">
          <a:blip r:embed="rId5"/>
          <a:srcRect l="5900" t="20991" r="8263" b="33879"/>
          <a:stretch/>
        </p:blipFill>
        <p:spPr>
          <a:xfrm>
            <a:off x="1301054" y="2241811"/>
            <a:ext cx="8739058" cy="2660124"/>
          </a:xfrm>
          <a:prstGeom prst="rect">
            <a:avLst/>
          </a:prstGeom>
        </p:spPr>
      </p:pic>
      <p:pic>
        <p:nvPicPr>
          <p:cNvPr id="12" name="Image 11"/>
          <p:cNvPicPr>
            <a:picLocks noChangeAspect="1"/>
          </p:cNvPicPr>
          <p:nvPr/>
        </p:nvPicPr>
        <p:blipFill rotWithShape="1">
          <a:blip r:embed="rId6"/>
          <a:srcRect l="9011" t="40679" r="20993" b="27067"/>
          <a:stretch/>
        </p:blipFill>
        <p:spPr>
          <a:xfrm>
            <a:off x="2245500" y="0"/>
            <a:ext cx="8194309" cy="2123917"/>
          </a:xfrm>
          <a:prstGeom prst="rect">
            <a:avLst/>
          </a:prstGeom>
        </p:spPr>
      </p:pic>
    </p:spTree>
    <p:extLst>
      <p:ext uri="{BB962C8B-B14F-4D97-AF65-F5344CB8AC3E}">
        <p14:creationId xmlns:p14="http://schemas.microsoft.com/office/powerpoint/2010/main" val="368145782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Faurejean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u="sng" dirty="0"/>
              <a:t>Sur les planches de cultures :</a:t>
            </a:r>
          </a:p>
          <a:p>
            <a:pPr marL="0" indent="0">
              <a:spcBef>
                <a:spcPts val="600"/>
              </a:spcBef>
              <a:buClr>
                <a:srgbClr val="008000"/>
              </a:buClr>
              <a:buNone/>
            </a:pPr>
            <a:r>
              <a:rPr lang="fr-FR" sz="2200" dirty="0"/>
              <a:t>Lors du 1</a:t>
            </a:r>
            <a:r>
              <a:rPr lang="fr-FR" sz="2200" baseline="30000" dirty="0"/>
              <a:t>er</a:t>
            </a:r>
            <a:r>
              <a:rPr lang="fr-FR" sz="2200" dirty="0"/>
              <a:t> prélèvement début juin, il est préconisé d’apporter 35 U/H.</a:t>
            </a:r>
          </a:p>
          <a:p>
            <a:pPr>
              <a:spcBef>
                <a:spcPts val="600"/>
              </a:spcBef>
              <a:buClr>
                <a:srgbClr val="008000"/>
              </a:buClr>
            </a:pPr>
            <a:r>
              <a:rPr lang="fr-FR" u="sng" dirty="0"/>
              <a:t>Dans l’allée :</a:t>
            </a:r>
          </a:p>
          <a:p>
            <a:pPr marL="0" indent="0">
              <a:spcBef>
                <a:spcPts val="600"/>
              </a:spcBef>
              <a:buClr>
                <a:srgbClr val="008000"/>
              </a:buClr>
              <a:buNone/>
            </a:pPr>
            <a:r>
              <a:rPr lang="fr-FR" sz="2200" dirty="0"/>
              <a:t>Le taux de nitrates est suffisant tout au long de la culture.</a:t>
            </a:r>
          </a:p>
          <a:p>
            <a:pPr>
              <a:spcBef>
                <a:spcPts val="600"/>
              </a:spcBef>
              <a:buClr>
                <a:srgbClr val="008000"/>
              </a:buClr>
            </a:pPr>
            <a:r>
              <a:rPr lang="fr-FR" u="sng" dirty="0"/>
              <a:t>Dans les pétioles :</a:t>
            </a:r>
          </a:p>
          <a:p>
            <a:pPr marL="0" indent="0">
              <a:spcBef>
                <a:spcPts val="600"/>
              </a:spcBef>
              <a:buClr>
                <a:srgbClr val="008000"/>
              </a:buClr>
              <a:buNone/>
            </a:pPr>
            <a:r>
              <a:rPr lang="fr-FR" sz="2200" dirty="0"/>
              <a:t>Les nitrates sont en excédents depuis fin juin puis chutent début septembre.</a:t>
            </a:r>
          </a:p>
          <a:p>
            <a:pPr>
              <a:spcBef>
                <a:spcPts val="600"/>
              </a:spcBef>
              <a:buClr>
                <a:srgbClr val="008000"/>
              </a:buClr>
            </a:pPr>
            <a:endParaRPr lang="fr-FR" sz="800" u="sng" dirty="0"/>
          </a:p>
          <a:p>
            <a:pPr marL="342900" indent="-342900">
              <a:spcBef>
                <a:spcPts val="600"/>
              </a:spcBef>
              <a:buClr>
                <a:srgbClr val="008000"/>
              </a:buClr>
              <a:buFont typeface="Symbol" panose="05050102010706020507" pitchFamily="18" charset="2"/>
              <a:buChar char="Þ"/>
            </a:pPr>
            <a:r>
              <a:rPr lang="fr-FR" sz="2200" dirty="0"/>
              <a:t>L’apport de 180 U/ha d’azote avant la plantation, couplé à la gestion de l’irrigation dans les allées, a suffit à la culture.</a:t>
            </a:r>
          </a:p>
          <a:p>
            <a:pPr marL="0" indent="0">
              <a:spcBef>
                <a:spcPts val="600"/>
              </a:spcBef>
              <a:buClr>
                <a:srgbClr val="008000"/>
              </a:buClr>
              <a:buNone/>
            </a:pPr>
            <a:endParaRPr lang="fr-FR" sz="800" dirty="0"/>
          </a:p>
          <a:p>
            <a:pPr>
              <a:spcBef>
                <a:spcPts val="600"/>
              </a:spcBef>
              <a:buClr>
                <a:srgbClr val="008000"/>
              </a:buClr>
            </a:pPr>
            <a:r>
              <a:rPr lang="fr-FR" sz="2200" dirty="0">
                <a:effectLst>
                  <a:outerShdw blurRad="38100" dist="38100" dir="2700000" algn="tl">
                    <a:srgbClr val="000000">
                      <a:alpha val="43137"/>
                    </a:srgbClr>
                  </a:outerShdw>
                </a:effectLst>
              </a:rPr>
              <a:t>Etat sanitaire : </a:t>
            </a:r>
            <a:r>
              <a:rPr lang="fr-FR" sz="2200" dirty="0"/>
              <a:t>début juillet météo propice au développement de champignons + proximité de la rivière : oïdium, </a:t>
            </a:r>
            <a:r>
              <a:rPr lang="fr-FR" sz="2200" dirty="0" err="1"/>
              <a:t>cladosporiose</a:t>
            </a:r>
            <a:r>
              <a:rPr lang="fr-FR" sz="2200" dirty="0"/>
              <a:t> et botrytis  </a:t>
            </a:r>
          </a:p>
          <a:p>
            <a:pPr>
              <a:spcBef>
                <a:spcPts val="600"/>
              </a:spcBef>
              <a:buClr>
                <a:srgbClr val="008000"/>
              </a:buClr>
            </a:pPr>
            <a:endParaRPr lang="fr-FR" u="sng" dirty="0"/>
          </a:p>
        </p:txBody>
      </p:sp>
    </p:spTree>
    <p:extLst>
      <p:ext uri="{BB962C8B-B14F-4D97-AF65-F5344CB8AC3E}">
        <p14:creationId xmlns:p14="http://schemas.microsoft.com/office/powerpoint/2010/main" val="296402814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Faurejean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681729"/>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10" name="Image 9">
            <a:hlinkClick r:id="rId4"/>
            <a:extLst>
              <a:ext uri="{FF2B5EF4-FFF2-40B4-BE49-F238E27FC236}">
                <a16:creationId xmlns:a16="http://schemas.microsoft.com/office/drawing/2014/main" id="{3EEC825D-8980-48E9-AEC0-7983DCDE8BAE}"/>
              </a:ext>
            </a:extLst>
          </p:cNvPr>
          <p:cNvPicPr>
            <a:picLocks noChangeAspect="1"/>
          </p:cNvPicPr>
          <p:nvPr/>
        </p:nvPicPr>
        <p:blipFill rotWithShape="1">
          <a:blip r:embed="rId5"/>
          <a:srcRect t="68225" r="36600"/>
          <a:stretch/>
        </p:blipFill>
        <p:spPr>
          <a:xfrm>
            <a:off x="1824045" y="3955112"/>
            <a:ext cx="8677109" cy="2458738"/>
          </a:xfrm>
          <a:prstGeom prst="rect">
            <a:avLst/>
          </a:prstGeom>
        </p:spPr>
      </p:pic>
      <p:pic>
        <p:nvPicPr>
          <p:cNvPr id="11" name="Image 10">
            <a:extLst>
              <a:ext uri="{FF2B5EF4-FFF2-40B4-BE49-F238E27FC236}">
                <a16:creationId xmlns:a16="http://schemas.microsoft.com/office/drawing/2014/main" id="{35FF7CA2-86E4-4647-90E8-A4D354DC4325}"/>
              </a:ext>
            </a:extLst>
          </p:cNvPr>
          <p:cNvPicPr>
            <a:picLocks noChangeAspect="1"/>
          </p:cNvPicPr>
          <p:nvPr/>
        </p:nvPicPr>
        <p:blipFill rotWithShape="1">
          <a:blip r:embed="rId6"/>
          <a:srcRect l="27561" t="35969" r="24689" b="17128"/>
          <a:stretch/>
        </p:blipFill>
        <p:spPr>
          <a:xfrm>
            <a:off x="276504" y="1435002"/>
            <a:ext cx="9998496" cy="2458739"/>
          </a:xfrm>
          <a:prstGeom prst="rect">
            <a:avLst/>
          </a:prstGeom>
        </p:spPr>
      </p:pic>
    </p:spTree>
    <p:extLst>
      <p:ext uri="{BB962C8B-B14F-4D97-AF65-F5344CB8AC3E}">
        <p14:creationId xmlns:p14="http://schemas.microsoft.com/office/powerpoint/2010/main" val="121483547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800" u="sng" dirty="0"/>
              <a:t>Culture de tomates sous serre :</a:t>
            </a:r>
          </a:p>
          <a:p>
            <a:pPr>
              <a:spcBef>
                <a:spcPts val="600"/>
              </a:spcBef>
              <a:buClr>
                <a:srgbClr val="008000"/>
              </a:buClr>
            </a:pPr>
            <a:r>
              <a:rPr lang="fr-FR" u="sng" dirty="0"/>
              <a:t>Exportations N :</a:t>
            </a:r>
          </a:p>
          <a:p>
            <a:pPr marL="342900" indent="-342900">
              <a:spcBef>
                <a:spcPts val="600"/>
              </a:spcBef>
              <a:buClr>
                <a:srgbClr val="008000"/>
              </a:buClr>
              <a:buFont typeface="Wingdings" panose="05000000000000000000" pitchFamily="2" charset="2"/>
              <a:buChar char="Ø"/>
            </a:pPr>
            <a:r>
              <a:rPr lang="fr-FR" dirty="0"/>
              <a:t>200 à 300 U/ha pour un rendement de 8 à 10 Kg/m</a:t>
            </a:r>
            <a:r>
              <a:rPr lang="fr-FR" baseline="30000" dirty="0"/>
              <a:t>2</a:t>
            </a:r>
          </a:p>
          <a:p>
            <a:pPr>
              <a:spcBef>
                <a:spcPts val="600"/>
              </a:spcBef>
              <a:buClr>
                <a:srgbClr val="008000"/>
              </a:buClr>
            </a:pPr>
            <a:r>
              <a:rPr lang="fr-FR" i="1" u="sng" dirty="0"/>
              <a:t>Besoins N :</a:t>
            </a:r>
          </a:p>
          <a:p>
            <a:pPr marL="342900" indent="-342900">
              <a:spcBef>
                <a:spcPts val="600"/>
              </a:spcBef>
              <a:buClr>
                <a:srgbClr val="008000"/>
              </a:buClr>
              <a:buFont typeface="Wingdings" panose="05000000000000000000" pitchFamily="2" charset="2"/>
              <a:buChar char="Ø"/>
            </a:pPr>
            <a:r>
              <a:rPr lang="fr-FR" i="1" dirty="0"/>
              <a:t>170 U/ha pour un rendement de 12 Kg/m</a:t>
            </a:r>
            <a:r>
              <a:rPr lang="fr-FR" i="1" baseline="30000" dirty="0"/>
              <a:t>2</a:t>
            </a:r>
            <a:r>
              <a:rPr lang="fr-FR" i="1" dirty="0"/>
              <a:t> </a:t>
            </a:r>
          </a:p>
        </p:txBody>
      </p:sp>
    </p:spTree>
    <p:extLst>
      <p:ext uri="{BB962C8B-B14F-4D97-AF65-F5344CB8AC3E}">
        <p14:creationId xmlns:p14="http://schemas.microsoft.com/office/powerpoint/2010/main" val="119085181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800" u="sng" dirty="0"/>
              <a:t>Fertilisation :</a:t>
            </a:r>
          </a:p>
          <a:p>
            <a:pPr marL="0" indent="0">
              <a:spcBef>
                <a:spcPts val="600"/>
              </a:spcBef>
              <a:buClr>
                <a:srgbClr val="008000"/>
              </a:buClr>
              <a:buNone/>
            </a:pPr>
            <a:r>
              <a:rPr lang="fr-FR" i="1" dirty="0">
                <a:solidFill>
                  <a:schemeClr val="bg2">
                    <a:lumMod val="75000"/>
                  </a:schemeClr>
                </a:solidFill>
              </a:rPr>
              <a:t>Avant la plantation (mi-mars) : </a:t>
            </a:r>
          </a:p>
          <a:p>
            <a:pPr marL="0" indent="0">
              <a:spcBef>
                <a:spcPts val="600"/>
              </a:spcBef>
              <a:buClr>
                <a:srgbClr val="008000"/>
              </a:buClr>
              <a:buNone/>
            </a:pPr>
            <a:r>
              <a:rPr lang="fr-FR" sz="2800" dirty="0"/>
              <a:t>- Compost de déchets verts : 1 tonne</a:t>
            </a:r>
          </a:p>
          <a:p>
            <a:pPr marL="185738" indent="-185738">
              <a:spcBef>
                <a:spcPts val="600"/>
              </a:spcBef>
              <a:buClr>
                <a:srgbClr val="008000"/>
              </a:buClr>
              <a:buFontTx/>
              <a:buChar char="-"/>
            </a:pPr>
            <a:r>
              <a:rPr lang="fr-FR" sz="2800" dirty="0"/>
              <a:t>Engrais organique : 113 U/ha</a:t>
            </a:r>
          </a:p>
          <a:p>
            <a:pPr marL="0" indent="0">
              <a:spcBef>
                <a:spcPts val="600"/>
              </a:spcBef>
              <a:buClr>
                <a:srgbClr val="008000"/>
              </a:buClr>
              <a:buNone/>
            </a:pPr>
            <a:r>
              <a:rPr lang="fr-FR" i="1" dirty="0">
                <a:solidFill>
                  <a:schemeClr val="bg2">
                    <a:lumMod val="75000"/>
                  </a:schemeClr>
                </a:solidFill>
              </a:rPr>
              <a:t>Semaine 27 : début juillet : </a:t>
            </a:r>
          </a:p>
          <a:p>
            <a:pPr marL="185738" indent="-185738">
              <a:spcBef>
                <a:spcPts val="600"/>
              </a:spcBef>
              <a:buClr>
                <a:srgbClr val="008000"/>
              </a:buClr>
              <a:buFontTx/>
              <a:buChar char="-"/>
            </a:pPr>
            <a:r>
              <a:rPr lang="fr-FR" sz="2800" dirty="0"/>
              <a:t>Engrais organique : 63 U/ha</a:t>
            </a:r>
          </a:p>
          <a:p>
            <a:pPr marL="171450" indent="-171450">
              <a:spcBef>
                <a:spcPts val="600"/>
              </a:spcBef>
              <a:buClr>
                <a:srgbClr val="008000"/>
              </a:buClr>
              <a:buFontTx/>
              <a:buChar char="-"/>
            </a:pPr>
            <a:endParaRPr lang="fr-FR" sz="900" i="1" dirty="0">
              <a:solidFill>
                <a:schemeClr val="bg2">
                  <a:lumMod val="75000"/>
                </a:schemeClr>
              </a:solidFill>
            </a:endParaRPr>
          </a:p>
          <a:p>
            <a:pPr>
              <a:spcBef>
                <a:spcPts val="600"/>
              </a:spcBef>
              <a:buClr>
                <a:srgbClr val="008000"/>
              </a:buClr>
            </a:pPr>
            <a:r>
              <a:rPr lang="fr-FR" sz="2800" dirty="0"/>
              <a:t>Rendement : 7 Kg/m</a:t>
            </a:r>
            <a:r>
              <a:rPr lang="fr-FR" sz="2800" baseline="30000" dirty="0"/>
              <a:t>2</a:t>
            </a:r>
          </a:p>
          <a:p>
            <a:pPr marL="0" indent="0">
              <a:spcBef>
                <a:spcPts val="600"/>
              </a:spcBef>
              <a:buClr>
                <a:srgbClr val="008000"/>
              </a:buClr>
              <a:buNone/>
            </a:pPr>
            <a:r>
              <a:rPr lang="fr-FR" i="1" dirty="0">
                <a:solidFill>
                  <a:schemeClr val="bg2">
                    <a:lumMod val="75000"/>
                  </a:schemeClr>
                </a:solidFill>
              </a:rPr>
              <a:t>Fin de la culture mi-octobre</a:t>
            </a:r>
          </a:p>
          <a:p>
            <a:pPr>
              <a:spcBef>
                <a:spcPts val="600"/>
              </a:spcBef>
              <a:buClr>
                <a:srgbClr val="008000"/>
              </a:buClr>
            </a:pPr>
            <a:endParaRPr lang="fr-FR" u="sng" dirty="0"/>
          </a:p>
        </p:txBody>
      </p:sp>
      <p:pic>
        <p:nvPicPr>
          <p:cNvPr id="9" name="Image 8" descr="Une image contenant arbre, extérieur, plante&#10;&#10;Description générée automatiquement">
            <a:extLst>
              <a:ext uri="{FF2B5EF4-FFF2-40B4-BE49-F238E27FC236}">
                <a16:creationId xmlns:a16="http://schemas.microsoft.com/office/drawing/2014/main" id="{90B68277-9F79-49D6-ADA0-2510279F853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263" r="59998"/>
          <a:stretch/>
        </p:blipFill>
        <p:spPr>
          <a:xfrm>
            <a:off x="8249920" y="1385738"/>
            <a:ext cx="2273176" cy="53716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Espace réservé du contenu 2"/>
          <p:cNvSpPr txBox="1">
            <a:spLocks/>
          </p:cNvSpPr>
          <p:nvPr/>
        </p:nvSpPr>
        <p:spPr>
          <a:xfrm>
            <a:off x="8707120" y="6295322"/>
            <a:ext cx="160426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28 juillet 2021</a:t>
            </a:r>
          </a:p>
        </p:txBody>
      </p:sp>
    </p:spTree>
    <p:extLst>
      <p:ext uri="{BB962C8B-B14F-4D97-AF65-F5344CB8AC3E}">
        <p14:creationId xmlns:p14="http://schemas.microsoft.com/office/powerpoint/2010/main" val="345510109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 – grille SERAIL</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11" name="Rectangle 10"/>
          <p:cNvSpPr/>
          <p:nvPr/>
        </p:nvSpPr>
        <p:spPr bwMode="auto">
          <a:xfrm>
            <a:off x="1062000" y="6237312"/>
            <a:ext cx="9144000" cy="620688"/>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r>
              <a:rPr kumimoji="0" lang="fr-FR" sz="1800" b="0" i="0" u="none" strike="noStrike" cap="none" normalizeH="0" baseline="0" dirty="0">
                <a:ln>
                  <a:noFill/>
                </a:ln>
                <a:solidFill>
                  <a:srgbClr val="00B050"/>
                </a:solidFill>
                <a:effectLst/>
                <a:latin typeface="Arial" panose="020B0604020202020204" pitchFamily="34" charset="0"/>
              </a:rPr>
              <a:t>Il semble que la fertilisation en cours de culture n’était pas nécessaire</a:t>
            </a:r>
          </a:p>
          <a:p>
            <a:pPr marL="0" marR="0" indent="0" algn="ctr"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r>
              <a:rPr kumimoji="0" lang="fr-FR" sz="1800" b="0" i="0" u="none" strike="noStrike" cap="none" normalizeH="0" baseline="0" dirty="0">
                <a:ln>
                  <a:noFill/>
                </a:ln>
                <a:solidFill>
                  <a:srgbClr val="00B050"/>
                </a:solidFill>
                <a:effectLst/>
                <a:latin typeface="Arial" panose="020B0604020202020204" pitchFamily="34" charset="0"/>
              </a:rPr>
              <a:t>car la quantité de nitrates dans l’allée était suffisante.</a:t>
            </a:r>
          </a:p>
        </p:txBody>
      </p:sp>
      <p:pic>
        <p:nvPicPr>
          <p:cNvPr id="12" name="Image 11">
            <a:extLst>
              <a:ext uri="{FF2B5EF4-FFF2-40B4-BE49-F238E27FC236}">
                <a16:creationId xmlns:a16="http://schemas.microsoft.com/office/drawing/2014/main" id="{F31CC8EE-294C-45A6-A017-1FE1D26992D8}"/>
              </a:ext>
            </a:extLst>
          </p:cNvPr>
          <p:cNvPicPr>
            <a:picLocks noChangeAspect="1"/>
          </p:cNvPicPr>
          <p:nvPr/>
        </p:nvPicPr>
        <p:blipFill>
          <a:blip r:embed="rId4"/>
          <a:stretch>
            <a:fillRect/>
          </a:stretch>
        </p:blipFill>
        <p:spPr>
          <a:xfrm>
            <a:off x="1313520" y="1172912"/>
            <a:ext cx="8602380" cy="5064400"/>
          </a:xfrm>
          <a:prstGeom prst="rect">
            <a:avLst/>
          </a:prstGeom>
        </p:spPr>
      </p:pic>
      <p:sp>
        <p:nvSpPr>
          <p:cNvPr id="15" name="ZoneTexte 14">
            <a:extLst>
              <a:ext uri="{FF2B5EF4-FFF2-40B4-BE49-F238E27FC236}">
                <a16:creationId xmlns:a16="http://schemas.microsoft.com/office/drawing/2014/main" id="{75468446-A75E-4BEC-8280-3DFEB1996F2F}"/>
              </a:ext>
            </a:extLst>
          </p:cNvPr>
          <p:cNvSpPr txBox="1"/>
          <p:nvPr/>
        </p:nvSpPr>
        <p:spPr>
          <a:xfrm>
            <a:off x="4841912" y="1942185"/>
            <a:ext cx="3980088" cy="369332"/>
          </a:xfrm>
          <a:prstGeom prst="rect">
            <a:avLst/>
          </a:prstGeom>
          <a:solidFill>
            <a:schemeClr val="bg1"/>
          </a:solidFill>
          <a:ln>
            <a:solidFill>
              <a:srgbClr val="FF0066"/>
            </a:solidFill>
          </a:ln>
        </p:spPr>
        <p:txBody>
          <a:bodyPr wrap="square" rtlCol="0">
            <a:spAutoFit/>
          </a:bodyPr>
          <a:lstStyle/>
          <a:p>
            <a:r>
              <a:rPr lang="fr-FR" b="1" dirty="0">
                <a:solidFill>
                  <a:srgbClr val="FF0000"/>
                </a:solidFill>
              </a:rPr>
              <a:t>Dans l’allée : 200 – 136 = 64 U/ha</a:t>
            </a:r>
          </a:p>
        </p:txBody>
      </p:sp>
      <p:sp>
        <p:nvSpPr>
          <p:cNvPr id="16" name="Ellipse 15">
            <a:extLst>
              <a:ext uri="{FF2B5EF4-FFF2-40B4-BE49-F238E27FC236}">
                <a16:creationId xmlns:a16="http://schemas.microsoft.com/office/drawing/2014/main" id="{9C35BBB2-729E-48EC-B429-32C5EC7F4116}"/>
              </a:ext>
            </a:extLst>
          </p:cNvPr>
          <p:cNvSpPr/>
          <p:nvPr/>
        </p:nvSpPr>
        <p:spPr bwMode="auto">
          <a:xfrm>
            <a:off x="6135988" y="5039100"/>
            <a:ext cx="1224136" cy="432048"/>
          </a:xfrm>
          <a:prstGeom prst="ellipse">
            <a:avLst/>
          </a:prstGeom>
          <a:noFill/>
          <a:ln w="25400" cap="flat" cmpd="sng" algn="ctr">
            <a:solidFill>
              <a:srgbClr val="FF0066"/>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solidFill>
                <a:srgbClr val="FF0000"/>
              </a:solidFill>
              <a:effectLst/>
              <a:latin typeface="Arial" panose="020B0604020202020204" pitchFamily="34" charset="0"/>
            </a:endParaRPr>
          </a:p>
        </p:txBody>
      </p:sp>
      <p:sp>
        <p:nvSpPr>
          <p:cNvPr id="17" name="ZoneTexte 16">
            <a:extLst>
              <a:ext uri="{FF2B5EF4-FFF2-40B4-BE49-F238E27FC236}">
                <a16:creationId xmlns:a16="http://schemas.microsoft.com/office/drawing/2014/main" id="{2C70E8A5-2EC0-45E0-9FA5-CBC784CF2FCB}"/>
              </a:ext>
            </a:extLst>
          </p:cNvPr>
          <p:cNvSpPr txBox="1"/>
          <p:nvPr/>
        </p:nvSpPr>
        <p:spPr>
          <a:xfrm>
            <a:off x="8370304" y="2852936"/>
            <a:ext cx="1797116" cy="1200329"/>
          </a:xfrm>
          <a:prstGeom prst="rect">
            <a:avLst/>
          </a:prstGeom>
          <a:noFill/>
          <a:ln>
            <a:solidFill>
              <a:srgbClr val="FF0066"/>
            </a:solidFill>
          </a:ln>
        </p:spPr>
        <p:txBody>
          <a:bodyPr wrap="square" rtlCol="0">
            <a:spAutoFit/>
          </a:bodyPr>
          <a:lstStyle/>
          <a:p>
            <a:r>
              <a:rPr lang="fr-FR" dirty="0">
                <a:solidFill>
                  <a:srgbClr val="FF0000"/>
                </a:solidFill>
              </a:rPr>
              <a:t>On retrouve les 63 U/ha mises 3 semaines plus tôt</a:t>
            </a:r>
          </a:p>
        </p:txBody>
      </p:sp>
      <p:cxnSp>
        <p:nvCxnSpPr>
          <p:cNvPr id="18" name="Connecteur droit avec flèche 17">
            <a:extLst>
              <a:ext uri="{FF2B5EF4-FFF2-40B4-BE49-F238E27FC236}">
                <a16:creationId xmlns:a16="http://schemas.microsoft.com/office/drawing/2014/main" id="{FAF56E66-66D4-445A-A046-F6395DFAEFE2}"/>
              </a:ext>
            </a:extLst>
          </p:cNvPr>
          <p:cNvCxnSpPr/>
          <p:nvPr/>
        </p:nvCxnSpPr>
        <p:spPr bwMode="auto">
          <a:xfrm flipH="1" flipV="1">
            <a:off x="8082272" y="2311517"/>
            <a:ext cx="739728" cy="541419"/>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Connecteur droit avec flèche 18">
            <a:extLst>
              <a:ext uri="{FF2B5EF4-FFF2-40B4-BE49-F238E27FC236}">
                <a16:creationId xmlns:a16="http://schemas.microsoft.com/office/drawing/2014/main" id="{E64DBBA4-D290-4379-9DA0-B66A8BE80B4B}"/>
              </a:ext>
            </a:extLst>
          </p:cNvPr>
          <p:cNvCxnSpPr/>
          <p:nvPr/>
        </p:nvCxnSpPr>
        <p:spPr bwMode="auto">
          <a:xfrm flipH="1">
            <a:off x="7360124" y="4070056"/>
            <a:ext cx="1461876" cy="1156121"/>
          </a:xfrm>
          <a:prstGeom prst="straightConnector1">
            <a:avLst/>
          </a:prstGeom>
          <a:solidFill>
            <a:srgbClr val="00B8FF"/>
          </a:solidFill>
          <a:ln w="25400"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ZoneTexte 19">
            <a:extLst>
              <a:ext uri="{FF2B5EF4-FFF2-40B4-BE49-F238E27FC236}">
                <a16:creationId xmlns:a16="http://schemas.microsoft.com/office/drawing/2014/main" id="{20637919-0BF3-4E4F-BF4C-EC628BAF19D8}"/>
              </a:ext>
            </a:extLst>
          </p:cNvPr>
          <p:cNvSpPr txBox="1"/>
          <p:nvPr/>
        </p:nvSpPr>
        <p:spPr>
          <a:xfrm>
            <a:off x="2753680" y="2807689"/>
            <a:ext cx="2088232" cy="923330"/>
          </a:xfrm>
          <a:prstGeom prst="rect">
            <a:avLst/>
          </a:prstGeom>
          <a:noFill/>
          <a:ln>
            <a:solidFill>
              <a:srgbClr val="996600"/>
            </a:solidFill>
          </a:ln>
        </p:spPr>
        <p:txBody>
          <a:bodyPr wrap="square" rtlCol="0">
            <a:spAutoFit/>
          </a:bodyPr>
          <a:lstStyle/>
          <a:p>
            <a:r>
              <a:rPr lang="fr-FR" dirty="0">
                <a:solidFill>
                  <a:srgbClr val="996600"/>
                </a:solidFill>
              </a:rPr>
              <a:t>De l’azote est bien présent mais le sol est sec</a:t>
            </a:r>
          </a:p>
        </p:txBody>
      </p:sp>
      <p:cxnSp>
        <p:nvCxnSpPr>
          <p:cNvPr id="21" name="Connecteur droit avec flèche 20">
            <a:extLst>
              <a:ext uri="{FF2B5EF4-FFF2-40B4-BE49-F238E27FC236}">
                <a16:creationId xmlns:a16="http://schemas.microsoft.com/office/drawing/2014/main" id="{C4F00E5B-A881-4853-8524-6A892D1BB0BB}"/>
              </a:ext>
            </a:extLst>
          </p:cNvPr>
          <p:cNvCxnSpPr/>
          <p:nvPr/>
        </p:nvCxnSpPr>
        <p:spPr bwMode="auto">
          <a:xfrm>
            <a:off x="4841912" y="2920077"/>
            <a:ext cx="1778484" cy="241007"/>
          </a:xfrm>
          <a:prstGeom prst="straightConnector1">
            <a:avLst/>
          </a:prstGeom>
          <a:solidFill>
            <a:srgbClr val="00B8FF"/>
          </a:solidFill>
          <a:ln w="25400" cap="flat" cmpd="sng" algn="ctr">
            <a:solidFill>
              <a:srgbClr val="99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9810016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22" name="Image 21">
            <a:extLst>
              <a:ext uri="{FF2B5EF4-FFF2-40B4-BE49-F238E27FC236}">
                <a16:creationId xmlns:a16="http://schemas.microsoft.com/office/drawing/2014/main" id="{D1AD839D-77C6-4A55-A3D6-7E6AA9BEF25E}"/>
              </a:ext>
            </a:extLst>
          </p:cNvPr>
          <p:cNvPicPr>
            <a:picLocks noChangeAspect="1"/>
          </p:cNvPicPr>
          <p:nvPr/>
        </p:nvPicPr>
        <p:blipFill>
          <a:blip r:embed="rId4"/>
          <a:stretch>
            <a:fillRect/>
          </a:stretch>
        </p:blipFill>
        <p:spPr>
          <a:xfrm>
            <a:off x="1416556" y="1432560"/>
            <a:ext cx="8805842" cy="5042662"/>
          </a:xfrm>
          <a:prstGeom prst="rect">
            <a:avLst/>
          </a:prstGeom>
        </p:spPr>
      </p:pic>
      <p:pic>
        <p:nvPicPr>
          <p:cNvPr id="23" name="Image 22"/>
          <p:cNvPicPr>
            <a:picLocks noChangeAspect="1"/>
          </p:cNvPicPr>
          <p:nvPr/>
        </p:nvPicPr>
        <p:blipFill rotWithShape="1">
          <a:blip r:embed="rId5"/>
          <a:srcRect l="9675" t="43465" r="20650" b="22801"/>
          <a:stretch/>
        </p:blipFill>
        <p:spPr>
          <a:xfrm>
            <a:off x="514610" y="1225299"/>
            <a:ext cx="8998408" cy="2450589"/>
          </a:xfrm>
          <a:prstGeom prst="rect">
            <a:avLst/>
          </a:prstGeom>
        </p:spPr>
      </p:pic>
    </p:spTree>
    <p:extLst>
      <p:ext uri="{BB962C8B-B14F-4D97-AF65-F5344CB8AC3E}">
        <p14:creationId xmlns:p14="http://schemas.microsoft.com/office/powerpoint/2010/main" val="135059362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23" name="Image 22"/>
          <p:cNvPicPr>
            <a:picLocks noChangeAspect="1"/>
          </p:cNvPicPr>
          <p:nvPr/>
        </p:nvPicPr>
        <p:blipFill rotWithShape="1">
          <a:blip r:embed="rId4"/>
          <a:srcRect l="9675" t="43465" r="20650" b="22801"/>
          <a:stretch/>
        </p:blipFill>
        <p:spPr>
          <a:xfrm>
            <a:off x="133200" y="3831"/>
            <a:ext cx="8044040" cy="2190680"/>
          </a:xfrm>
          <a:prstGeom prst="rect">
            <a:avLst/>
          </a:prstGeom>
        </p:spPr>
      </p:pic>
      <p:sp>
        <p:nvSpPr>
          <p:cNvPr id="9" name="ZoneTexte 8">
            <a:extLst>
              <a:ext uri="{FF2B5EF4-FFF2-40B4-BE49-F238E27FC236}">
                <a16:creationId xmlns:a16="http://schemas.microsoft.com/office/drawing/2014/main" id="{752365FA-CFB8-4B55-A8C8-72D46A50EA0B}"/>
              </a:ext>
            </a:extLst>
          </p:cNvPr>
          <p:cNvSpPr txBox="1"/>
          <p:nvPr/>
        </p:nvSpPr>
        <p:spPr>
          <a:xfrm>
            <a:off x="9038290" y="474360"/>
            <a:ext cx="1259632" cy="923330"/>
          </a:xfrm>
          <a:prstGeom prst="rect">
            <a:avLst/>
          </a:prstGeom>
          <a:solidFill>
            <a:srgbClr val="FFFFFF"/>
          </a:solidFill>
        </p:spPr>
        <p:txBody>
          <a:bodyPr wrap="square" rtlCol="0">
            <a:spAutoFit/>
          </a:bodyPr>
          <a:lstStyle/>
          <a:p>
            <a:r>
              <a:rPr lang="fr-FR" dirty="0">
                <a:solidFill>
                  <a:schemeClr val="accent2"/>
                </a:solidFill>
              </a:rPr>
              <a:t>30 cm</a:t>
            </a:r>
          </a:p>
          <a:p>
            <a:r>
              <a:rPr lang="fr-FR" dirty="0">
                <a:solidFill>
                  <a:srgbClr val="FF0066"/>
                </a:solidFill>
              </a:rPr>
              <a:t>60 cm</a:t>
            </a:r>
          </a:p>
          <a:p>
            <a:r>
              <a:rPr lang="fr-FR" dirty="0">
                <a:solidFill>
                  <a:srgbClr val="FF9900"/>
                </a:solidFill>
              </a:rPr>
              <a:t>90 cm</a:t>
            </a:r>
          </a:p>
        </p:txBody>
      </p:sp>
      <p:pic>
        <p:nvPicPr>
          <p:cNvPr id="10" name="Image 9">
            <a:extLst>
              <a:ext uri="{FF2B5EF4-FFF2-40B4-BE49-F238E27FC236}">
                <a16:creationId xmlns:a16="http://schemas.microsoft.com/office/drawing/2014/main" id="{0548CD58-23BA-42DB-A00E-FD9517A00DBD}"/>
              </a:ext>
            </a:extLst>
          </p:cNvPr>
          <p:cNvPicPr>
            <a:picLocks noChangeAspect="1"/>
          </p:cNvPicPr>
          <p:nvPr/>
        </p:nvPicPr>
        <p:blipFill rotWithShape="1">
          <a:blip r:embed="rId5"/>
          <a:srcRect b="4140"/>
          <a:stretch/>
        </p:blipFill>
        <p:spPr>
          <a:xfrm>
            <a:off x="8177240" y="365125"/>
            <a:ext cx="861050" cy="1046273"/>
          </a:xfrm>
          <a:prstGeom prst="rect">
            <a:avLst/>
          </a:prstGeom>
        </p:spPr>
      </p:pic>
      <p:pic>
        <p:nvPicPr>
          <p:cNvPr id="11" name="Image 10">
            <a:extLst>
              <a:ext uri="{FF2B5EF4-FFF2-40B4-BE49-F238E27FC236}">
                <a16:creationId xmlns:a16="http://schemas.microsoft.com/office/drawing/2014/main" id="{344430A1-0C98-4F18-8724-4E15CEE0B87B}"/>
              </a:ext>
            </a:extLst>
          </p:cNvPr>
          <p:cNvPicPr>
            <a:picLocks noChangeAspect="1"/>
          </p:cNvPicPr>
          <p:nvPr/>
        </p:nvPicPr>
        <p:blipFill rotWithShape="1">
          <a:blip r:embed="rId6"/>
          <a:srcRect l="7534" t="24580" b="17062"/>
          <a:stretch/>
        </p:blipFill>
        <p:spPr>
          <a:xfrm>
            <a:off x="349754" y="2194511"/>
            <a:ext cx="6741925" cy="2823885"/>
          </a:xfrm>
          <a:prstGeom prst="rect">
            <a:avLst/>
          </a:prstGeom>
        </p:spPr>
      </p:pic>
      <p:pic>
        <p:nvPicPr>
          <p:cNvPr id="12" name="Image 11">
            <a:extLst>
              <a:ext uri="{FF2B5EF4-FFF2-40B4-BE49-F238E27FC236}">
                <a16:creationId xmlns:a16="http://schemas.microsoft.com/office/drawing/2014/main" id="{D1AD839D-77C6-4A55-A3D6-7E6AA9BEF25E}"/>
              </a:ext>
            </a:extLst>
          </p:cNvPr>
          <p:cNvPicPr>
            <a:picLocks noChangeAspect="1"/>
          </p:cNvPicPr>
          <p:nvPr/>
        </p:nvPicPr>
        <p:blipFill rotWithShape="1">
          <a:blip r:embed="rId7"/>
          <a:srcRect t="8226" b="30590"/>
          <a:stretch/>
        </p:blipFill>
        <p:spPr>
          <a:xfrm>
            <a:off x="227835" y="4998882"/>
            <a:ext cx="7341366" cy="1919912"/>
          </a:xfrm>
          <a:prstGeom prst="rect">
            <a:avLst/>
          </a:prstGeom>
        </p:spPr>
      </p:pic>
      <p:sp>
        <p:nvSpPr>
          <p:cNvPr id="15" name="ZoneTexte 14">
            <a:extLst>
              <a:ext uri="{FF2B5EF4-FFF2-40B4-BE49-F238E27FC236}">
                <a16:creationId xmlns:a16="http://schemas.microsoft.com/office/drawing/2014/main" id="{752365FA-CFB8-4B55-A8C8-72D46A50EA0B}"/>
              </a:ext>
            </a:extLst>
          </p:cNvPr>
          <p:cNvSpPr txBox="1"/>
          <p:nvPr/>
        </p:nvSpPr>
        <p:spPr>
          <a:xfrm>
            <a:off x="10049529" y="1074857"/>
            <a:ext cx="1259632" cy="369332"/>
          </a:xfrm>
          <a:prstGeom prst="rect">
            <a:avLst/>
          </a:prstGeom>
          <a:solidFill>
            <a:srgbClr val="FFFFFF"/>
          </a:solidFill>
        </p:spPr>
        <p:txBody>
          <a:bodyPr wrap="square" rtlCol="0">
            <a:spAutoFit/>
          </a:bodyPr>
          <a:lstStyle/>
          <a:p>
            <a:endParaRPr lang="fr-FR" dirty="0">
              <a:solidFill>
                <a:srgbClr val="FF9900"/>
              </a:solidFill>
            </a:endParaRPr>
          </a:p>
        </p:txBody>
      </p:sp>
      <p:sp>
        <p:nvSpPr>
          <p:cNvPr id="16" name="Ellipse 15">
            <a:extLst>
              <a:ext uri="{FF2B5EF4-FFF2-40B4-BE49-F238E27FC236}">
                <a16:creationId xmlns:a16="http://schemas.microsoft.com/office/drawing/2014/main" id="{6BD26AF3-ED8F-4DED-8667-A5D2E94EFEA8}"/>
              </a:ext>
            </a:extLst>
          </p:cNvPr>
          <p:cNvSpPr/>
          <p:nvPr/>
        </p:nvSpPr>
        <p:spPr bwMode="auto">
          <a:xfrm>
            <a:off x="3203848" y="29517"/>
            <a:ext cx="720080" cy="165891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fr-FR" sz="1800" b="0" i="0" u="none" strike="noStrike" cap="none" normalizeH="0" baseline="0">
              <a:ln>
                <a:noFill/>
              </a:ln>
              <a:effectLst/>
              <a:latin typeface="Arial" panose="020B0604020202020204" pitchFamily="34" charset="0"/>
            </a:endParaRPr>
          </a:p>
        </p:txBody>
      </p:sp>
      <p:sp>
        <p:nvSpPr>
          <p:cNvPr id="17" name="ZoneTexte 16">
            <a:extLst>
              <a:ext uri="{FF2B5EF4-FFF2-40B4-BE49-F238E27FC236}">
                <a16:creationId xmlns:a16="http://schemas.microsoft.com/office/drawing/2014/main" id="{B43A15DD-5F11-4BC4-8FDE-02F6CCCBBFB3}"/>
              </a:ext>
            </a:extLst>
          </p:cNvPr>
          <p:cNvSpPr txBox="1"/>
          <p:nvPr/>
        </p:nvSpPr>
        <p:spPr>
          <a:xfrm>
            <a:off x="7569202" y="2640217"/>
            <a:ext cx="4528202" cy="1200329"/>
          </a:xfrm>
          <a:prstGeom prst="rect">
            <a:avLst/>
          </a:prstGeom>
          <a:noFill/>
          <a:ln>
            <a:solidFill>
              <a:schemeClr val="bg1"/>
            </a:solidFill>
          </a:ln>
        </p:spPr>
        <p:txBody>
          <a:bodyPr wrap="square" rtlCol="0">
            <a:spAutoFit/>
          </a:bodyPr>
          <a:lstStyle/>
          <a:p>
            <a:r>
              <a:rPr lang="fr-FR" sz="2400" dirty="0">
                <a:solidFill>
                  <a:srgbClr val="00B050"/>
                </a:solidFill>
              </a:rPr>
              <a:t>Le sol est sec jusqu’à 60 cm</a:t>
            </a:r>
          </a:p>
          <a:p>
            <a:r>
              <a:rPr lang="fr-FR" sz="2400" dirty="0">
                <a:solidFill>
                  <a:srgbClr val="00B050"/>
                </a:solidFill>
              </a:rPr>
              <a:t>de profondeur pendant 20 jours et sèche en dessous à 90 cm</a:t>
            </a:r>
          </a:p>
        </p:txBody>
      </p:sp>
      <p:cxnSp>
        <p:nvCxnSpPr>
          <p:cNvPr id="18" name="Connecteur droit avec flèche 17">
            <a:extLst>
              <a:ext uri="{FF2B5EF4-FFF2-40B4-BE49-F238E27FC236}">
                <a16:creationId xmlns:a16="http://schemas.microsoft.com/office/drawing/2014/main" id="{B54CAA3A-8EE3-4A43-9D95-5DC1B334964F}"/>
              </a:ext>
            </a:extLst>
          </p:cNvPr>
          <p:cNvCxnSpPr>
            <a:cxnSpLocks/>
          </p:cNvCxnSpPr>
          <p:nvPr/>
        </p:nvCxnSpPr>
        <p:spPr bwMode="auto">
          <a:xfrm flipH="1" flipV="1">
            <a:off x="3923928" y="576229"/>
            <a:ext cx="3645273" cy="2173007"/>
          </a:xfrm>
          <a:prstGeom prst="straightConnector1">
            <a:avLst/>
          </a:prstGeom>
          <a:solidFill>
            <a:srgbClr val="00B8FF"/>
          </a:solidFill>
          <a:ln w="25400" cap="flat" cmpd="sng" algn="ctr">
            <a:solidFill>
              <a:srgbClr val="FF0066"/>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26761212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79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buClr>
                <a:srgbClr val="008000"/>
              </a:buClr>
            </a:pPr>
            <a:r>
              <a:rPr lang="fr-FR" sz="2800" u="sng" dirty="0"/>
              <a:t>Sur les planches de cultures :</a:t>
            </a:r>
          </a:p>
          <a:p>
            <a:pPr marL="0" indent="0" algn="just">
              <a:spcBef>
                <a:spcPts val="600"/>
              </a:spcBef>
              <a:buClr>
                <a:srgbClr val="008000"/>
              </a:buClr>
              <a:buNone/>
            </a:pPr>
            <a:r>
              <a:rPr lang="fr-FR" sz="2800" dirty="0"/>
              <a:t>Lors des prélèvements début et fin juin, la grille </a:t>
            </a:r>
            <a:r>
              <a:rPr lang="fr-FR" sz="2800" dirty="0" err="1"/>
              <a:t>Serail</a:t>
            </a:r>
            <a:r>
              <a:rPr lang="fr-FR" sz="2800" dirty="0"/>
              <a:t> préconise l’apport de 25 U/ha.</a:t>
            </a:r>
          </a:p>
          <a:p>
            <a:pPr algn="just">
              <a:spcBef>
                <a:spcPts val="600"/>
              </a:spcBef>
              <a:buClr>
                <a:srgbClr val="008000"/>
              </a:buClr>
            </a:pPr>
            <a:r>
              <a:rPr lang="fr-FR" sz="2800" u="sng" dirty="0"/>
              <a:t>Dans l’allée :</a:t>
            </a:r>
          </a:p>
          <a:p>
            <a:pPr marL="0" indent="0" algn="just">
              <a:spcBef>
                <a:spcPts val="600"/>
              </a:spcBef>
              <a:buClr>
                <a:srgbClr val="008000"/>
              </a:buClr>
              <a:buNone/>
            </a:pPr>
            <a:r>
              <a:rPr lang="fr-FR" sz="2800" dirty="0"/>
              <a:t>Cependant, dans l’allée, la quantité de nitrates est suffisante et l’irrigation y a été ouverte fin mai. Les racines devraient pouvoir aller puiser.</a:t>
            </a:r>
            <a:endParaRPr lang="fr-FR" sz="2800" u="sng" dirty="0"/>
          </a:p>
        </p:txBody>
      </p:sp>
    </p:spTree>
    <p:extLst>
      <p:ext uri="{BB962C8B-B14F-4D97-AF65-F5344CB8AC3E}">
        <p14:creationId xmlns:p14="http://schemas.microsoft.com/office/powerpoint/2010/main" val="10432242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Champ Boule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Clr>
                <a:srgbClr val="008000"/>
              </a:buClr>
              <a:buNone/>
            </a:pPr>
            <a:r>
              <a:rPr lang="fr-FR" sz="2800" dirty="0"/>
              <a:t>Or, on observe que le sol est en train de s’assécher, surtout de la surface jusqu’à 60 cm de profondeur.</a:t>
            </a:r>
          </a:p>
          <a:p>
            <a:pPr marL="342900" indent="-342900" algn="just">
              <a:spcBef>
                <a:spcPts val="600"/>
              </a:spcBef>
              <a:buClr>
                <a:srgbClr val="008000"/>
              </a:buClr>
              <a:buFont typeface="Symbol" panose="05050102010706020507" pitchFamily="18" charset="2"/>
              <a:buChar char="Þ"/>
            </a:pPr>
            <a:r>
              <a:rPr lang="fr-FR" sz="2800" dirty="0"/>
              <a:t>Il semble qu’une augmentation de l’irrigation aurait permis d’éviter la </a:t>
            </a:r>
            <a:r>
              <a:rPr lang="fr-FR" sz="2800" dirty="0" err="1"/>
              <a:t>re</a:t>
            </a:r>
            <a:r>
              <a:rPr lang="fr-FR" sz="2800" dirty="0"/>
              <a:t>-fertilisation en cours de culture.</a:t>
            </a:r>
          </a:p>
          <a:p>
            <a:pPr marL="342900" indent="-342900" algn="just">
              <a:spcBef>
                <a:spcPts val="600"/>
              </a:spcBef>
              <a:buClr>
                <a:srgbClr val="008000"/>
              </a:buClr>
              <a:buFont typeface="Symbol" panose="05050102010706020507" pitchFamily="18" charset="2"/>
              <a:buChar char="Þ"/>
            </a:pPr>
            <a:endParaRPr lang="fr-FR" sz="900" dirty="0"/>
          </a:p>
          <a:p>
            <a:pPr>
              <a:spcBef>
                <a:spcPts val="600"/>
              </a:spcBef>
              <a:buClr>
                <a:srgbClr val="008000"/>
              </a:buClr>
            </a:pPr>
            <a:r>
              <a:rPr lang="fr-FR" sz="2800" dirty="0">
                <a:effectLst>
                  <a:outerShdw blurRad="38100" dist="38100" dir="2700000" algn="tl">
                    <a:srgbClr val="000000">
                      <a:alpha val="43137"/>
                    </a:srgbClr>
                  </a:outerShdw>
                </a:effectLst>
              </a:rPr>
              <a:t>Etat sanitaire : </a:t>
            </a:r>
            <a:r>
              <a:rPr lang="fr-FR" sz="2800" dirty="0"/>
              <a:t>apparition de la </a:t>
            </a:r>
            <a:r>
              <a:rPr lang="fr-FR" sz="2800" dirty="0" err="1"/>
              <a:t>cladosporiose</a:t>
            </a:r>
            <a:r>
              <a:rPr lang="fr-FR" sz="2800" dirty="0"/>
              <a:t> au 24 juin et mi-août 					   le dessèchement est important.</a:t>
            </a:r>
          </a:p>
        </p:txBody>
      </p:sp>
    </p:spTree>
    <p:extLst>
      <p:ext uri="{BB962C8B-B14F-4D97-AF65-F5344CB8AC3E}">
        <p14:creationId xmlns:p14="http://schemas.microsoft.com/office/powerpoint/2010/main" val="237759465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415280" y="649605"/>
            <a:ext cx="1953760" cy="772795"/>
          </a:xfrm>
          <a:solidFill>
            <a:schemeClr val="bg1"/>
          </a:solidFill>
        </p:spPr>
        <p:txBody>
          <a:bodyPr>
            <a:normAutofit/>
          </a:bodyPr>
          <a:lstStyle/>
          <a:p>
            <a:pPr marL="0" indent="0">
              <a:buNone/>
            </a:pPr>
            <a:r>
              <a:rPr lang="fr-FR" altLang="fr-FR" dirty="0"/>
              <a:t>2020</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81</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pic>
        <p:nvPicPr>
          <p:cNvPr id="9" name="Image 8"/>
          <p:cNvPicPr>
            <a:picLocks noChangeAspect="1"/>
          </p:cNvPicPr>
          <p:nvPr/>
        </p:nvPicPr>
        <p:blipFill rotWithShape="1">
          <a:blip r:embed="rId4"/>
          <a:srcRect t="24968"/>
          <a:stretch/>
        </p:blipFill>
        <p:spPr>
          <a:xfrm>
            <a:off x="271280" y="0"/>
            <a:ext cx="9144000" cy="2366051"/>
          </a:xfrm>
          <a:prstGeom prst="rect">
            <a:avLst/>
          </a:prstGeom>
        </p:spPr>
      </p:pic>
      <p:pic>
        <p:nvPicPr>
          <p:cNvPr id="10" name="Image 9">
            <a:extLst>
              <a:ext uri="{FF2B5EF4-FFF2-40B4-BE49-F238E27FC236}">
                <a16:creationId xmlns:a16="http://schemas.microsoft.com/office/drawing/2014/main" id="{CFC2EAE3-7AAF-41DC-9556-F1078B972E2C}"/>
              </a:ext>
            </a:extLst>
          </p:cNvPr>
          <p:cNvPicPr>
            <a:picLocks noChangeAspect="1"/>
          </p:cNvPicPr>
          <p:nvPr/>
        </p:nvPicPr>
        <p:blipFill rotWithShape="1">
          <a:blip r:embed="rId5"/>
          <a:srcRect l="1288" t="16553" b="22671"/>
          <a:stretch/>
        </p:blipFill>
        <p:spPr>
          <a:xfrm>
            <a:off x="0" y="2377033"/>
            <a:ext cx="8316416" cy="2865350"/>
          </a:xfrm>
          <a:prstGeom prst="rect">
            <a:avLst/>
          </a:prstGeom>
        </p:spPr>
      </p:pic>
      <p:pic>
        <p:nvPicPr>
          <p:cNvPr id="11" name="Image 10">
            <a:extLst>
              <a:ext uri="{FF2B5EF4-FFF2-40B4-BE49-F238E27FC236}">
                <a16:creationId xmlns:a16="http://schemas.microsoft.com/office/drawing/2014/main" id="{3236C855-DB06-4CC4-B980-AEAB5F12AB75}"/>
              </a:ext>
            </a:extLst>
          </p:cNvPr>
          <p:cNvPicPr>
            <a:picLocks noChangeAspect="1"/>
          </p:cNvPicPr>
          <p:nvPr/>
        </p:nvPicPr>
        <p:blipFill rotWithShape="1">
          <a:blip r:embed="rId6"/>
          <a:srcRect l="31884" t="47850" r="26152" b="24102"/>
          <a:stretch/>
        </p:blipFill>
        <p:spPr>
          <a:xfrm>
            <a:off x="916560" y="5253365"/>
            <a:ext cx="5760640" cy="1515033"/>
          </a:xfrm>
          <a:prstGeom prst="rect">
            <a:avLst/>
          </a:prstGeom>
        </p:spPr>
      </p:pic>
    </p:spTree>
    <p:extLst>
      <p:ext uri="{BB962C8B-B14F-4D97-AF65-F5344CB8AC3E}">
        <p14:creationId xmlns:p14="http://schemas.microsoft.com/office/powerpoint/2010/main" val="39824155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3200" u="sng" dirty="0"/>
              <a:t>Culture de tomates sous serre :</a:t>
            </a:r>
          </a:p>
          <a:p>
            <a:pPr marL="0" indent="0">
              <a:spcBef>
                <a:spcPts val="600"/>
              </a:spcBef>
              <a:buClr>
                <a:srgbClr val="008000"/>
              </a:buClr>
              <a:buNone/>
            </a:pPr>
            <a:endParaRPr lang="fr-FR" sz="2800" u="sng" dirty="0"/>
          </a:p>
          <a:p>
            <a:pPr marL="0" indent="0">
              <a:spcBef>
                <a:spcPts val="600"/>
              </a:spcBef>
              <a:buClr>
                <a:srgbClr val="008000"/>
              </a:buClr>
              <a:buNone/>
            </a:pPr>
            <a:r>
              <a:rPr lang="fr-FR" sz="2800" u="sng" dirty="0"/>
              <a:t>Exportations N :</a:t>
            </a:r>
          </a:p>
          <a:p>
            <a:pPr marL="342900" indent="-342900">
              <a:spcBef>
                <a:spcPts val="600"/>
              </a:spcBef>
              <a:buClr>
                <a:srgbClr val="008000"/>
              </a:buClr>
              <a:buFont typeface="Wingdings" panose="05000000000000000000" pitchFamily="2" charset="2"/>
              <a:buChar char="Ø"/>
            </a:pPr>
            <a:r>
              <a:rPr lang="fr-FR" sz="2800" dirty="0"/>
              <a:t>200 à 300 U/ha pour un </a:t>
            </a:r>
          </a:p>
          <a:p>
            <a:pPr marL="0" indent="0">
              <a:spcBef>
                <a:spcPts val="600"/>
              </a:spcBef>
              <a:buClr>
                <a:srgbClr val="008000"/>
              </a:buClr>
              <a:buNone/>
            </a:pPr>
            <a:r>
              <a:rPr lang="fr-FR" sz="2800" dirty="0"/>
              <a:t>rendement de 8 à 10 Kg/m</a:t>
            </a:r>
            <a:r>
              <a:rPr lang="fr-FR" sz="2800" baseline="30000" dirty="0"/>
              <a:t>2</a:t>
            </a:r>
          </a:p>
          <a:p>
            <a:pPr marL="0" indent="0">
              <a:spcBef>
                <a:spcPts val="600"/>
              </a:spcBef>
              <a:buClr>
                <a:srgbClr val="008000"/>
              </a:buClr>
              <a:buNone/>
            </a:pPr>
            <a:endParaRPr lang="fr-FR" sz="2800" i="1" u="sng" dirty="0"/>
          </a:p>
          <a:p>
            <a:pPr marL="0" indent="0">
              <a:spcBef>
                <a:spcPts val="600"/>
              </a:spcBef>
              <a:buClr>
                <a:srgbClr val="008000"/>
              </a:buClr>
              <a:buNone/>
            </a:pPr>
            <a:r>
              <a:rPr lang="fr-FR" sz="2800" i="1" u="sng" dirty="0"/>
              <a:t>Besoins N :</a:t>
            </a:r>
          </a:p>
          <a:p>
            <a:pPr marL="342900" indent="-342900">
              <a:spcBef>
                <a:spcPts val="600"/>
              </a:spcBef>
              <a:buClr>
                <a:srgbClr val="008000"/>
              </a:buClr>
              <a:buFont typeface="Wingdings" panose="05000000000000000000" pitchFamily="2" charset="2"/>
              <a:buChar char="Ø"/>
            </a:pPr>
            <a:r>
              <a:rPr lang="fr-FR" sz="2800" i="1" dirty="0"/>
              <a:t>170 U/ha pour un rendement de 12 Kg/m</a:t>
            </a:r>
            <a:r>
              <a:rPr lang="fr-FR" sz="2800" i="1" baseline="30000" dirty="0"/>
              <a:t>2</a:t>
            </a:r>
            <a:r>
              <a:rPr lang="fr-FR" sz="2800" i="1" dirty="0"/>
              <a:t> </a:t>
            </a:r>
          </a:p>
        </p:txBody>
      </p:sp>
      <p:pic>
        <p:nvPicPr>
          <p:cNvPr id="9" name="Image 8" descr="Une image contenant arbre, extérieur, plante, jardin&#10;&#10;Description générée automatiquement">
            <a:extLst>
              <a:ext uri="{FF2B5EF4-FFF2-40B4-BE49-F238E27FC236}">
                <a16:creationId xmlns:a16="http://schemas.microsoft.com/office/drawing/2014/main" id="{66A361E1-2390-4B58-9572-9BDD2E8C1E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10960" y="1691144"/>
            <a:ext cx="4602480" cy="34518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Espace réservé du contenu 2"/>
          <p:cNvSpPr txBox="1">
            <a:spLocks/>
          </p:cNvSpPr>
          <p:nvPr/>
        </p:nvSpPr>
        <p:spPr>
          <a:xfrm>
            <a:off x="7910068" y="4651454"/>
            <a:ext cx="160426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15 juillet 2021</a:t>
            </a:r>
          </a:p>
        </p:txBody>
      </p:sp>
    </p:spTree>
    <p:extLst>
      <p:ext uri="{BB962C8B-B14F-4D97-AF65-F5344CB8AC3E}">
        <p14:creationId xmlns:p14="http://schemas.microsoft.com/office/powerpoint/2010/main" val="218978026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En Vert de Terre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800" u="sng" dirty="0"/>
              <a:t>Fertilisation :</a:t>
            </a:r>
          </a:p>
          <a:p>
            <a:pPr marL="0" indent="0">
              <a:spcBef>
                <a:spcPts val="600"/>
              </a:spcBef>
              <a:buClr>
                <a:srgbClr val="008000"/>
              </a:buClr>
              <a:buNone/>
            </a:pPr>
            <a:r>
              <a:rPr lang="fr-FR" sz="2800" i="1" dirty="0">
                <a:solidFill>
                  <a:schemeClr val="bg2">
                    <a:lumMod val="75000"/>
                  </a:schemeClr>
                </a:solidFill>
              </a:rPr>
              <a:t>Avant la plantation : </a:t>
            </a:r>
          </a:p>
          <a:p>
            <a:pPr marL="185738" indent="-185738">
              <a:spcBef>
                <a:spcPts val="600"/>
              </a:spcBef>
              <a:buClr>
                <a:srgbClr val="008000"/>
              </a:buClr>
              <a:buFontTx/>
              <a:buChar char="-"/>
            </a:pPr>
            <a:r>
              <a:rPr lang="fr-FR" sz="2800" dirty="0"/>
              <a:t>Engrais organique : 130 U/ha sur la planche</a:t>
            </a:r>
          </a:p>
          <a:p>
            <a:pPr marL="0" indent="0">
              <a:spcBef>
                <a:spcPts val="600"/>
              </a:spcBef>
              <a:buClr>
                <a:srgbClr val="008000"/>
              </a:buClr>
              <a:buNone/>
            </a:pPr>
            <a:r>
              <a:rPr lang="fr-FR" sz="2800" i="1" dirty="0">
                <a:solidFill>
                  <a:schemeClr val="bg2">
                    <a:lumMod val="75000"/>
                  </a:schemeClr>
                </a:solidFill>
              </a:rPr>
              <a:t>Semaine 23 : début juin : </a:t>
            </a:r>
          </a:p>
          <a:p>
            <a:pPr marL="185738" indent="-185738">
              <a:spcBef>
                <a:spcPts val="600"/>
              </a:spcBef>
              <a:buClr>
                <a:srgbClr val="008000"/>
              </a:buClr>
              <a:buFontTx/>
              <a:buChar char="-"/>
            </a:pPr>
            <a:r>
              <a:rPr lang="fr-FR" sz="2800" dirty="0"/>
              <a:t>Engrais organique : 100 U/ha dans l’allée + irrigation</a:t>
            </a:r>
          </a:p>
          <a:p>
            <a:pPr marL="171450" indent="-171450">
              <a:spcBef>
                <a:spcPts val="600"/>
              </a:spcBef>
              <a:buClr>
                <a:srgbClr val="008000"/>
              </a:buClr>
              <a:buFontTx/>
              <a:buChar char="-"/>
            </a:pPr>
            <a:endParaRPr lang="fr-FR" sz="2800" i="1" dirty="0">
              <a:solidFill>
                <a:schemeClr val="bg2">
                  <a:lumMod val="75000"/>
                </a:schemeClr>
              </a:solidFill>
            </a:endParaRPr>
          </a:p>
          <a:p>
            <a:pPr>
              <a:spcBef>
                <a:spcPts val="600"/>
              </a:spcBef>
              <a:buClr>
                <a:srgbClr val="008000"/>
              </a:buClr>
            </a:pPr>
            <a:r>
              <a:rPr lang="fr-FR" sz="2800" dirty="0"/>
              <a:t>Rendement : 9,3 Kg/m</a:t>
            </a:r>
            <a:r>
              <a:rPr lang="fr-FR" sz="2800" baseline="30000" dirty="0"/>
              <a:t>2 </a:t>
            </a:r>
            <a:r>
              <a:rPr lang="fr-FR" sz="2800" i="1" dirty="0">
                <a:solidFill>
                  <a:schemeClr val="bg2">
                    <a:lumMod val="75000"/>
                  </a:schemeClr>
                </a:solidFill>
              </a:rPr>
              <a:t>; Fin de la culture : mi-octobre</a:t>
            </a:r>
          </a:p>
          <a:p>
            <a:pPr marL="0" indent="0" algn="just">
              <a:spcBef>
                <a:spcPts val="600"/>
              </a:spcBef>
              <a:buClr>
                <a:srgbClr val="008000"/>
              </a:buClr>
              <a:buNone/>
            </a:pPr>
            <a:r>
              <a:rPr lang="fr-FR" sz="2800" dirty="0"/>
              <a:t>Différence importante observée entre les variétés =&gt; sélectionner les plus productives pour 2022 sachant que les circuits de commercialisation changent</a:t>
            </a:r>
          </a:p>
        </p:txBody>
      </p:sp>
    </p:spTree>
    <p:extLst>
      <p:ext uri="{BB962C8B-B14F-4D97-AF65-F5344CB8AC3E}">
        <p14:creationId xmlns:p14="http://schemas.microsoft.com/office/powerpoint/2010/main" val="112386531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6055246E-81F2-4716-A341-6139E5705588}" type="slidenum">
              <a:rPr lang="fr-FR" smtClean="0"/>
              <a:t>84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9" name="Image 8"/>
          <p:cNvPicPr>
            <a:picLocks noChangeAspect="1"/>
          </p:cNvPicPr>
          <p:nvPr/>
        </p:nvPicPr>
        <p:blipFill rotWithShape="1">
          <a:blip r:embed="rId4"/>
          <a:srcRect l="10425" t="43600" r="20500" b="21867"/>
          <a:stretch/>
        </p:blipFill>
        <p:spPr>
          <a:xfrm>
            <a:off x="465371" y="0"/>
            <a:ext cx="8678565" cy="2440552"/>
          </a:xfrm>
          <a:prstGeom prst="rect">
            <a:avLst/>
          </a:prstGeom>
        </p:spPr>
      </p:pic>
      <p:pic>
        <p:nvPicPr>
          <p:cNvPr id="10" name="Image 9">
            <a:extLst>
              <a:ext uri="{FF2B5EF4-FFF2-40B4-BE49-F238E27FC236}">
                <a16:creationId xmlns:a16="http://schemas.microsoft.com/office/drawing/2014/main" id="{774FA3C8-A1E5-4375-AFC5-C84ABF2B298C}"/>
              </a:ext>
            </a:extLst>
          </p:cNvPr>
          <p:cNvPicPr>
            <a:picLocks noChangeAspect="1"/>
          </p:cNvPicPr>
          <p:nvPr/>
        </p:nvPicPr>
        <p:blipFill rotWithShape="1">
          <a:blip r:embed="rId5"/>
          <a:srcRect t="21840"/>
          <a:stretch/>
        </p:blipFill>
        <p:spPr>
          <a:xfrm>
            <a:off x="1" y="2415742"/>
            <a:ext cx="8188960" cy="2514847"/>
          </a:xfrm>
          <a:prstGeom prst="rect">
            <a:avLst/>
          </a:prstGeom>
        </p:spPr>
      </p:pic>
      <p:pic>
        <p:nvPicPr>
          <p:cNvPr id="11" name="Image 10">
            <a:extLst>
              <a:ext uri="{FF2B5EF4-FFF2-40B4-BE49-F238E27FC236}">
                <a16:creationId xmlns:a16="http://schemas.microsoft.com/office/drawing/2014/main" id="{0206FC15-1400-460C-8ABF-AD98257892A4}"/>
              </a:ext>
            </a:extLst>
          </p:cNvPr>
          <p:cNvPicPr>
            <a:picLocks noChangeAspect="1"/>
          </p:cNvPicPr>
          <p:nvPr/>
        </p:nvPicPr>
        <p:blipFill rotWithShape="1">
          <a:blip r:embed="rId6"/>
          <a:srcRect t="1083" r="16278"/>
          <a:stretch/>
        </p:blipFill>
        <p:spPr>
          <a:xfrm>
            <a:off x="0" y="4986208"/>
            <a:ext cx="9143936" cy="1743458"/>
          </a:xfrm>
          <a:prstGeom prst="rect">
            <a:avLst/>
          </a:prstGeom>
        </p:spPr>
      </p:pic>
      <p:pic>
        <p:nvPicPr>
          <p:cNvPr id="12" name="Image 11"/>
          <p:cNvPicPr>
            <a:picLocks noChangeAspect="1"/>
          </p:cNvPicPr>
          <p:nvPr/>
        </p:nvPicPr>
        <p:blipFill rotWithShape="1">
          <a:blip r:embed="rId7"/>
          <a:srcRect l="79885" t="34495" r="11239" b="56942"/>
          <a:stretch/>
        </p:blipFill>
        <p:spPr>
          <a:xfrm>
            <a:off x="10457440" y="614911"/>
            <a:ext cx="1639964" cy="889904"/>
          </a:xfrm>
          <a:prstGeom prst="rect">
            <a:avLst/>
          </a:prstGeom>
        </p:spPr>
      </p:pic>
      <p:sp>
        <p:nvSpPr>
          <p:cNvPr id="15" name="Zone de texte 2"/>
          <p:cNvSpPr txBox="1">
            <a:spLocks noChangeArrowheads="1"/>
          </p:cNvSpPr>
          <p:nvPr/>
        </p:nvSpPr>
        <p:spPr bwMode="auto">
          <a:xfrm>
            <a:off x="9143936" y="852330"/>
            <a:ext cx="1365320" cy="415066"/>
          </a:xfrm>
          <a:prstGeom prst="rect">
            <a:avLst/>
          </a:prstGeom>
          <a:solidFill>
            <a:schemeClr val="bg1"/>
          </a:solidFill>
          <a:ln w="9525">
            <a:noFill/>
            <a:miter lim="800000"/>
            <a:headEnd/>
            <a:tailEnd/>
          </a:ln>
        </p:spPr>
        <p:txBody>
          <a:bodyPr rot="0" vert="horz" wrap="square" lIns="91440" tIns="45720" rIns="91440" bIns="45720" anchor="t" anchorCtr="0">
            <a:noAutofit/>
          </a:bodyPr>
          <a:lstStyle/>
          <a:p>
            <a:pPr algn="r">
              <a:spcAft>
                <a:spcPts val="0"/>
              </a:spcAft>
            </a:pPr>
            <a:r>
              <a:rPr lang="fr-FR" sz="1600" b="1" kern="0" dirty="0">
                <a:effectLst/>
                <a:latin typeface="Calibri" panose="020F0502020204030204" pitchFamily="34" charset="0"/>
                <a:ea typeface="Calibri" panose="020F0502020204030204" pitchFamily="34" charset="0"/>
                <a:cs typeface="Times New Roman" panose="02020603050405020304" pitchFamily="18" charset="0"/>
              </a:rPr>
              <a:t>Tensions</a:t>
            </a:r>
          </a:p>
        </p:txBody>
      </p:sp>
    </p:spTree>
    <p:extLst>
      <p:ext uri="{BB962C8B-B14F-4D97-AF65-F5344CB8AC3E}">
        <p14:creationId xmlns:p14="http://schemas.microsoft.com/office/powerpoint/2010/main" val="41173725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En Vert de Terre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buClr>
                <a:srgbClr val="008000"/>
              </a:buClr>
            </a:pPr>
            <a:endParaRPr lang="fr-FR" u="sng" dirty="0"/>
          </a:p>
          <a:p>
            <a:pPr algn="just">
              <a:spcBef>
                <a:spcPts val="600"/>
              </a:spcBef>
              <a:buClr>
                <a:srgbClr val="008000"/>
              </a:buClr>
            </a:pPr>
            <a:r>
              <a:rPr lang="fr-FR" u="sng" dirty="0"/>
              <a:t>Sur les planches de cultures :</a:t>
            </a:r>
          </a:p>
          <a:p>
            <a:pPr marL="0" indent="0" algn="just">
              <a:spcBef>
                <a:spcPts val="600"/>
              </a:spcBef>
              <a:buClr>
                <a:srgbClr val="008000"/>
              </a:buClr>
              <a:buNone/>
            </a:pPr>
            <a:r>
              <a:rPr lang="fr-FR" dirty="0"/>
              <a:t>Lors des prélèvements début juin, la grille SERAIL préconise l’apport de 35 U/ha.</a:t>
            </a:r>
          </a:p>
          <a:p>
            <a:pPr marL="0" indent="0" algn="just">
              <a:spcBef>
                <a:spcPts val="600"/>
              </a:spcBef>
              <a:buClr>
                <a:srgbClr val="008000"/>
              </a:buClr>
              <a:buNone/>
            </a:pPr>
            <a:endParaRPr lang="fr-FR" dirty="0"/>
          </a:p>
          <a:p>
            <a:pPr algn="just">
              <a:spcBef>
                <a:spcPts val="600"/>
              </a:spcBef>
              <a:buClr>
                <a:srgbClr val="008000"/>
              </a:buClr>
            </a:pPr>
            <a:r>
              <a:rPr lang="fr-FR" u="sng" dirty="0"/>
              <a:t>Dans l’allée :</a:t>
            </a:r>
          </a:p>
          <a:p>
            <a:pPr marL="0" indent="0" algn="just">
              <a:spcBef>
                <a:spcPts val="600"/>
              </a:spcBef>
              <a:buClr>
                <a:srgbClr val="008000"/>
              </a:buClr>
              <a:buNone/>
            </a:pPr>
            <a:r>
              <a:rPr lang="fr-FR" dirty="0"/>
              <a:t>Au vu de ces résultats Olivier apporte 100 U/ha dans les allées et y met en route l’irrigation pour minéraliser l’azote et le rendre disponible aux racines.</a:t>
            </a:r>
          </a:p>
        </p:txBody>
      </p:sp>
    </p:spTree>
    <p:extLst>
      <p:ext uri="{BB962C8B-B14F-4D97-AF65-F5344CB8AC3E}">
        <p14:creationId xmlns:p14="http://schemas.microsoft.com/office/powerpoint/2010/main" val="316398459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En Vert de Terre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buClr>
                <a:srgbClr val="008000"/>
              </a:buClr>
            </a:pPr>
            <a:endParaRPr lang="fr-FR" dirty="0"/>
          </a:p>
          <a:p>
            <a:pPr algn="just">
              <a:spcBef>
                <a:spcPts val="600"/>
              </a:spcBef>
              <a:buClr>
                <a:srgbClr val="008000"/>
              </a:buClr>
            </a:pPr>
            <a:r>
              <a:rPr lang="fr-FR" dirty="0"/>
              <a:t>Après 3 semaines on retrouve les nitrates disponibles dans l’allée et on voit l’augmentation de leur taux dans les pétioles jusque fin août où il est même trop important.</a:t>
            </a:r>
          </a:p>
          <a:p>
            <a:pPr algn="just">
              <a:spcBef>
                <a:spcPts val="600"/>
              </a:spcBef>
              <a:buClr>
                <a:srgbClr val="008000"/>
              </a:buClr>
            </a:pPr>
            <a:endParaRPr lang="fr-FR" dirty="0"/>
          </a:p>
          <a:p>
            <a:pPr algn="just">
              <a:spcBef>
                <a:spcPts val="600"/>
              </a:spcBef>
              <a:buClr>
                <a:srgbClr val="008000"/>
              </a:buClr>
            </a:pPr>
            <a:r>
              <a:rPr lang="fr-FR" dirty="0"/>
              <a:t>L’humidité du sol est très bien gérée de fin juin jusqu’à la fin de la culture.</a:t>
            </a:r>
          </a:p>
          <a:p>
            <a:pPr marL="0" indent="0" algn="just">
              <a:spcBef>
                <a:spcPts val="600"/>
              </a:spcBef>
              <a:buClr>
                <a:srgbClr val="008000"/>
              </a:buClr>
              <a:buNone/>
            </a:pPr>
            <a:endParaRPr lang="fr-FR" dirty="0"/>
          </a:p>
          <a:p>
            <a:pPr algn="just">
              <a:spcBef>
                <a:spcPts val="600"/>
              </a:spcBef>
              <a:buClr>
                <a:srgbClr val="008000"/>
              </a:buClr>
            </a:pPr>
            <a:r>
              <a:rPr lang="fr-FR" dirty="0">
                <a:effectLst>
                  <a:outerShdw blurRad="38100" dist="38100" dir="2700000" algn="tl">
                    <a:srgbClr val="000000">
                      <a:alpha val="43137"/>
                    </a:srgbClr>
                  </a:outerShdw>
                </a:effectLst>
              </a:rPr>
              <a:t>Etat sanitaire : </a:t>
            </a:r>
            <a:r>
              <a:rPr lang="fr-FR" dirty="0"/>
              <a:t>la culture est saine et vigoureuse tout au long de la saison</a:t>
            </a:r>
          </a:p>
        </p:txBody>
      </p:sp>
    </p:spTree>
    <p:extLst>
      <p:ext uri="{BB962C8B-B14F-4D97-AF65-F5344CB8AC3E}">
        <p14:creationId xmlns:p14="http://schemas.microsoft.com/office/powerpoint/2010/main" val="165686292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600" u="sng" dirty="0"/>
              <a:t>Fertilisation :</a:t>
            </a:r>
          </a:p>
          <a:p>
            <a:pPr marL="0" indent="0">
              <a:spcBef>
                <a:spcPts val="600"/>
              </a:spcBef>
              <a:buClr>
                <a:srgbClr val="008000"/>
              </a:buClr>
              <a:buNone/>
            </a:pPr>
            <a:r>
              <a:rPr lang="fr-FR" sz="2600" i="1" dirty="0">
                <a:solidFill>
                  <a:schemeClr val="bg2">
                    <a:lumMod val="75000"/>
                  </a:schemeClr>
                </a:solidFill>
              </a:rPr>
              <a:t>Avant la plantation : </a:t>
            </a:r>
          </a:p>
          <a:p>
            <a:pPr marL="342900" indent="-342900">
              <a:spcBef>
                <a:spcPts val="600"/>
              </a:spcBef>
              <a:buClr>
                <a:srgbClr val="008000"/>
              </a:buClr>
              <a:buFontTx/>
              <a:buChar char="-"/>
            </a:pPr>
            <a:r>
              <a:rPr lang="fr-FR" sz="2600" dirty="0"/>
              <a:t>60 t/ha de fumier de bovins composté 1,5 mois à l’extérieur</a:t>
            </a:r>
          </a:p>
          <a:p>
            <a:pPr marL="342900" indent="-342900">
              <a:spcBef>
                <a:spcPts val="600"/>
              </a:spcBef>
              <a:buClr>
                <a:srgbClr val="008000"/>
              </a:buClr>
              <a:buFontTx/>
              <a:buChar char="-"/>
            </a:pPr>
            <a:r>
              <a:rPr lang="fr-FR" sz="2600" dirty="0"/>
              <a:t>tourteau de tournesol (dosage estimé à environ 3 Unités d’azote) : 8 U/ha</a:t>
            </a:r>
          </a:p>
          <a:p>
            <a:pPr>
              <a:spcBef>
                <a:spcPts val="600"/>
              </a:spcBef>
              <a:buClr>
                <a:srgbClr val="008000"/>
              </a:buClr>
            </a:pPr>
            <a:r>
              <a:rPr lang="fr-FR" sz="2600" i="1" dirty="0">
                <a:solidFill>
                  <a:schemeClr val="bg2">
                    <a:lumMod val="75000"/>
                  </a:schemeClr>
                </a:solidFill>
              </a:rPr>
              <a:t>Début juin, suite au 1</a:t>
            </a:r>
            <a:r>
              <a:rPr lang="fr-FR" sz="2600" i="1" baseline="30000" dirty="0">
                <a:solidFill>
                  <a:schemeClr val="bg2">
                    <a:lumMod val="75000"/>
                  </a:schemeClr>
                </a:solidFill>
              </a:rPr>
              <a:t>er</a:t>
            </a:r>
            <a:r>
              <a:rPr lang="fr-FR" sz="2600" i="1" dirty="0">
                <a:solidFill>
                  <a:schemeClr val="bg2">
                    <a:lumMod val="75000"/>
                  </a:schemeClr>
                </a:solidFill>
              </a:rPr>
              <a:t> résultat trouvant 16 U d’azote sur la planche de culture :</a:t>
            </a:r>
          </a:p>
          <a:p>
            <a:pPr marL="342900" indent="-342900">
              <a:spcBef>
                <a:spcPts val="600"/>
              </a:spcBef>
              <a:buClr>
                <a:srgbClr val="008000"/>
              </a:buClr>
              <a:buFontTx/>
              <a:buChar char="-"/>
            </a:pPr>
            <a:r>
              <a:rPr lang="fr-FR" sz="2600" dirty="0"/>
              <a:t>tourteau de tournesol : 15 U/ha</a:t>
            </a:r>
          </a:p>
          <a:p>
            <a:pPr marL="342900" indent="-342900">
              <a:spcBef>
                <a:spcPts val="600"/>
              </a:spcBef>
              <a:buClr>
                <a:srgbClr val="008000"/>
              </a:buClr>
              <a:buFontTx/>
              <a:buChar char="-"/>
            </a:pPr>
            <a:r>
              <a:rPr lang="fr-FR" sz="2600" dirty="0"/>
              <a:t>tourteau de ricin (dosage estimé à environ 4,5 Unités d’azote) : 11 U/ha</a:t>
            </a:r>
          </a:p>
          <a:p>
            <a:pPr marL="0" indent="0" algn="just">
              <a:spcBef>
                <a:spcPts val="600"/>
              </a:spcBef>
              <a:buClr>
                <a:srgbClr val="008000"/>
              </a:buClr>
              <a:buNone/>
            </a:pPr>
            <a:endParaRPr lang="fr-FR" sz="2600" dirty="0"/>
          </a:p>
        </p:txBody>
      </p:sp>
    </p:spTree>
    <p:extLst>
      <p:ext uri="{BB962C8B-B14F-4D97-AF65-F5344CB8AC3E}">
        <p14:creationId xmlns:p14="http://schemas.microsoft.com/office/powerpoint/2010/main" val="110451634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Mathieu DOUCERE</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88</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600" u="sng" dirty="0"/>
              <a:t>Fertilisation :</a:t>
            </a:r>
          </a:p>
          <a:p>
            <a:pPr marL="0" indent="0">
              <a:spcBef>
                <a:spcPts val="600"/>
              </a:spcBef>
              <a:buClr>
                <a:srgbClr val="008000"/>
              </a:buClr>
              <a:buNone/>
            </a:pPr>
            <a:r>
              <a:rPr lang="fr-FR" sz="2800" i="1" dirty="0">
                <a:solidFill>
                  <a:schemeClr val="bg2">
                    <a:lumMod val="75000"/>
                  </a:schemeClr>
                </a:solidFill>
              </a:rPr>
              <a:t>Début juillet, suite aux faibles résultats d’azote trouvés sur la planche, dans l’allée et dans les pétioles :</a:t>
            </a:r>
          </a:p>
          <a:p>
            <a:pPr marL="342900" indent="-342900">
              <a:spcBef>
                <a:spcPts val="600"/>
              </a:spcBef>
              <a:buClr>
                <a:srgbClr val="008000"/>
              </a:buClr>
              <a:buFontTx/>
              <a:buChar char="-"/>
            </a:pPr>
            <a:r>
              <a:rPr lang="fr-FR" sz="2800" dirty="0"/>
              <a:t>tourteau de tournesol : 15 U/ha</a:t>
            </a:r>
          </a:p>
          <a:p>
            <a:pPr marL="342900" indent="-342900">
              <a:spcBef>
                <a:spcPts val="600"/>
              </a:spcBef>
              <a:buClr>
                <a:srgbClr val="008000"/>
              </a:buClr>
              <a:buFontTx/>
              <a:buChar char="-"/>
            </a:pPr>
            <a:r>
              <a:rPr lang="fr-FR" sz="2800" dirty="0"/>
              <a:t>tourteau de ricin : 19 U/ha</a:t>
            </a:r>
          </a:p>
          <a:p>
            <a:pPr marL="342900" indent="-342900">
              <a:spcBef>
                <a:spcPts val="600"/>
              </a:spcBef>
              <a:buClr>
                <a:srgbClr val="008000"/>
              </a:buClr>
              <a:buFontTx/>
              <a:buChar char="-"/>
            </a:pPr>
            <a:endParaRPr lang="fr-FR" sz="2800" dirty="0"/>
          </a:p>
          <a:p>
            <a:pPr marL="342900" indent="-342900">
              <a:spcBef>
                <a:spcPts val="600"/>
              </a:spcBef>
              <a:buClr>
                <a:srgbClr val="008000"/>
              </a:buClr>
              <a:buFont typeface="Symbol" panose="05050102010706020507" pitchFamily="18" charset="2"/>
              <a:buChar char="Þ"/>
            </a:pPr>
            <a:r>
              <a:rPr lang="fr-FR" sz="2800" dirty="0"/>
              <a:t>Au total : </a:t>
            </a:r>
            <a:r>
              <a:rPr lang="fr-FR" sz="2800" b="1" dirty="0"/>
              <a:t>environ 68 U/ha</a:t>
            </a:r>
          </a:p>
          <a:p>
            <a:pPr>
              <a:spcBef>
                <a:spcPts val="600"/>
              </a:spcBef>
              <a:buClr>
                <a:srgbClr val="008000"/>
              </a:buClr>
            </a:pPr>
            <a:r>
              <a:rPr lang="fr-FR" sz="2800" dirty="0"/>
              <a:t>Rendement : 6</a:t>
            </a:r>
            <a:r>
              <a:rPr lang="fr-FR" sz="2800" b="1" dirty="0">
                <a:solidFill>
                  <a:srgbClr val="FF0000"/>
                </a:solidFill>
              </a:rPr>
              <a:t> </a:t>
            </a:r>
            <a:r>
              <a:rPr lang="fr-FR" sz="2800" dirty="0"/>
              <a:t>Kg/m</a:t>
            </a:r>
            <a:r>
              <a:rPr lang="fr-FR" sz="2800" baseline="30000" dirty="0"/>
              <a:t>2</a:t>
            </a:r>
          </a:p>
          <a:p>
            <a:pPr marL="0" indent="0">
              <a:spcBef>
                <a:spcPts val="600"/>
              </a:spcBef>
              <a:buClr>
                <a:srgbClr val="008000"/>
              </a:buClr>
              <a:buNone/>
            </a:pPr>
            <a:endParaRPr lang="fr-FR" sz="2800" baseline="30000" dirty="0"/>
          </a:p>
          <a:p>
            <a:pPr marL="0" indent="0">
              <a:spcBef>
                <a:spcPts val="600"/>
              </a:spcBef>
              <a:buClr>
                <a:srgbClr val="008000"/>
              </a:buClr>
              <a:buNone/>
            </a:pPr>
            <a:r>
              <a:rPr lang="fr-FR" i="1" dirty="0">
                <a:solidFill>
                  <a:schemeClr val="bg2">
                    <a:lumMod val="75000"/>
                  </a:schemeClr>
                </a:solidFill>
              </a:rPr>
              <a:t>Variétés anciennes, greffées sauf celles a gros fruits (ananas et cœur de bœuf)</a:t>
            </a:r>
          </a:p>
          <a:p>
            <a:pPr>
              <a:spcBef>
                <a:spcPts val="600"/>
              </a:spcBef>
              <a:buClr>
                <a:srgbClr val="008000"/>
              </a:buClr>
            </a:pPr>
            <a:endParaRPr lang="fr-FR" sz="2800" baseline="30000" dirty="0"/>
          </a:p>
          <a:p>
            <a:pPr marL="0" indent="0" algn="just">
              <a:spcBef>
                <a:spcPts val="600"/>
              </a:spcBef>
              <a:buClr>
                <a:srgbClr val="008000"/>
              </a:buClr>
              <a:buNone/>
            </a:pPr>
            <a:endParaRPr lang="fr-FR" sz="2600" dirty="0"/>
          </a:p>
        </p:txBody>
      </p:sp>
      <p:pic>
        <p:nvPicPr>
          <p:cNvPr id="9" name="Image 8" descr="Une image contenant extérieur, serre&#10;&#10;Description générée automatiquement">
            <a:extLst>
              <a:ext uri="{FF2B5EF4-FFF2-40B4-BE49-F238E27FC236}">
                <a16:creationId xmlns:a16="http://schemas.microsoft.com/office/drawing/2014/main" id="{A3C5C610-14C6-41FE-88AF-D9B4A7A4FA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02049" y="2750527"/>
            <a:ext cx="4081999" cy="30614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Espace réservé du contenu 2"/>
          <p:cNvSpPr txBox="1">
            <a:spLocks/>
          </p:cNvSpPr>
          <p:nvPr/>
        </p:nvSpPr>
        <p:spPr>
          <a:xfrm>
            <a:off x="7259828" y="5347299"/>
            <a:ext cx="160426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21 juillet 2021</a:t>
            </a:r>
          </a:p>
        </p:txBody>
      </p:sp>
    </p:spTree>
    <p:extLst>
      <p:ext uri="{BB962C8B-B14F-4D97-AF65-F5344CB8AC3E}">
        <p14:creationId xmlns:p14="http://schemas.microsoft.com/office/powerpoint/2010/main" val="261833447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6055246E-81F2-4716-A341-6139E5705588}" type="slidenum">
              <a:rPr lang="fr-FR" smtClean="0"/>
              <a:t>89</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11" name="Image 10"/>
          <p:cNvPicPr>
            <a:picLocks noChangeAspect="1"/>
          </p:cNvPicPr>
          <p:nvPr/>
        </p:nvPicPr>
        <p:blipFill rotWithShape="1">
          <a:blip r:embed="rId4"/>
          <a:srcRect l="10275" t="50533" r="20650" b="16400"/>
          <a:stretch/>
        </p:blipFill>
        <p:spPr>
          <a:xfrm>
            <a:off x="152410" y="0"/>
            <a:ext cx="9563790" cy="2575266"/>
          </a:xfrm>
          <a:prstGeom prst="rect">
            <a:avLst/>
          </a:prstGeom>
        </p:spPr>
      </p:pic>
      <p:grpSp>
        <p:nvGrpSpPr>
          <p:cNvPr id="12" name="Groupe 11"/>
          <p:cNvGrpSpPr/>
          <p:nvPr/>
        </p:nvGrpSpPr>
        <p:grpSpPr>
          <a:xfrm>
            <a:off x="9716200" y="697074"/>
            <a:ext cx="1514680" cy="758997"/>
            <a:chOff x="6243597" y="1794307"/>
            <a:chExt cx="1055929" cy="583106"/>
          </a:xfrm>
        </p:grpSpPr>
        <p:sp>
          <p:nvSpPr>
            <p:cNvPr id="15" name="Zone de texte 10"/>
            <p:cNvSpPr txBox="1"/>
            <p:nvPr/>
          </p:nvSpPr>
          <p:spPr>
            <a:xfrm>
              <a:off x="6243597" y="1794307"/>
              <a:ext cx="630892" cy="209292"/>
            </a:xfrm>
            <a:prstGeom prst="rect">
              <a:avLst/>
            </a:prstGeom>
            <a:solidFill>
              <a:schemeClr val="bg1"/>
            </a:solid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1400" b="1" kern="150" dirty="0">
                  <a:ea typeface="Times New Roman" panose="02020603050405020304" pitchFamily="18" charset="0"/>
                  <a:cs typeface="Times New Roman" panose="02020603050405020304" pitchFamily="18" charset="0"/>
                </a:rPr>
                <a:t>Tensions</a:t>
              </a:r>
              <a:r>
                <a:rPr lang="fr-FR" sz="1400" kern="150" dirty="0">
                  <a:solidFill>
                    <a:srgbClr val="0563C1"/>
                  </a:solidFill>
                  <a:ea typeface="Times New Roman" panose="02020603050405020304" pitchFamily="18" charset="0"/>
                  <a:cs typeface="Times New Roman" panose="02020603050405020304" pitchFamily="18" charset="0"/>
                </a:rPr>
                <a:t> </a:t>
              </a:r>
              <a:endParaRPr lang="fr-FR" sz="11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16" name="Image 15"/>
            <p:cNvPicPr>
              <a:picLocks noChangeAspect="1"/>
            </p:cNvPicPr>
            <p:nvPr/>
          </p:nvPicPr>
          <p:blipFill rotWithShape="1">
            <a:blip r:embed="rId5"/>
            <a:srcRect l="79954" t="69847" r="11308" b="24404"/>
            <a:stretch/>
          </p:blipFill>
          <p:spPr>
            <a:xfrm>
              <a:off x="6243597" y="1986637"/>
              <a:ext cx="1055929" cy="390776"/>
            </a:xfrm>
            <a:prstGeom prst="rect">
              <a:avLst/>
            </a:prstGeom>
          </p:spPr>
        </p:pic>
      </p:grpSp>
      <p:pic>
        <p:nvPicPr>
          <p:cNvPr id="17" name="Image 16">
            <a:extLst>
              <a:ext uri="{FF2B5EF4-FFF2-40B4-BE49-F238E27FC236}">
                <a16:creationId xmlns:a16="http://schemas.microsoft.com/office/drawing/2014/main" id="{43B8000E-1C3E-4D78-8D40-8EB4CDCE47D0}"/>
              </a:ext>
            </a:extLst>
          </p:cNvPr>
          <p:cNvPicPr>
            <a:picLocks noChangeAspect="1"/>
          </p:cNvPicPr>
          <p:nvPr/>
        </p:nvPicPr>
        <p:blipFill rotWithShape="1">
          <a:blip r:embed="rId6"/>
          <a:srcRect r="9307"/>
          <a:stretch/>
        </p:blipFill>
        <p:spPr>
          <a:xfrm>
            <a:off x="0" y="2481074"/>
            <a:ext cx="9133993" cy="2619239"/>
          </a:xfrm>
          <a:prstGeom prst="rect">
            <a:avLst/>
          </a:prstGeom>
        </p:spPr>
      </p:pic>
      <p:pic>
        <p:nvPicPr>
          <p:cNvPr id="18" name="Image 17">
            <a:extLst>
              <a:ext uri="{FF2B5EF4-FFF2-40B4-BE49-F238E27FC236}">
                <a16:creationId xmlns:a16="http://schemas.microsoft.com/office/drawing/2014/main" id="{B197E62E-BE3F-4A86-8ABD-82A38A22838E}"/>
              </a:ext>
            </a:extLst>
          </p:cNvPr>
          <p:cNvPicPr>
            <a:picLocks noChangeAspect="1"/>
          </p:cNvPicPr>
          <p:nvPr/>
        </p:nvPicPr>
        <p:blipFill rotWithShape="1">
          <a:blip r:embed="rId7"/>
          <a:srcRect l="27234" t="32248" r="6240"/>
          <a:stretch/>
        </p:blipFill>
        <p:spPr>
          <a:xfrm>
            <a:off x="899592" y="5258936"/>
            <a:ext cx="8100392" cy="1606891"/>
          </a:xfrm>
          <a:prstGeom prst="rect">
            <a:avLst/>
          </a:prstGeom>
        </p:spPr>
      </p:pic>
    </p:spTree>
    <p:extLst>
      <p:ext uri="{BB962C8B-B14F-4D97-AF65-F5344CB8AC3E}">
        <p14:creationId xmlns:p14="http://schemas.microsoft.com/office/powerpoint/2010/main" val="29088203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Mathieu DOUCERE - observations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90</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buClr>
                <a:srgbClr val="008000"/>
              </a:buClr>
            </a:pPr>
            <a:endParaRPr lang="fr-FR" sz="900" u="sng" dirty="0"/>
          </a:p>
          <a:p>
            <a:pPr algn="just">
              <a:spcBef>
                <a:spcPts val="600"/>
              </a:spcBef>
              <a:buClr>
                <a:srgbClr val="008000"/>
              </a:buClr>
            </a:pPr>
            <a:r>
              <a:rPr lang="fr-FR" sz="2800" dirty="0"/>
              <a:t>Par rapport aux exportations et aux besoins de la culture de tomates, les apports initiaux sont trop faibles.</a:t>
            </a:r>
          </a:p>
          <a:p>
            <a:pPr marL="0" indent="0" algn="just">
              <a:spcBef>
                <a:spcPts val="600"/>
              </a:spcBef>
              <a:buClr>
                <a:srgbClr val="008000"/>
              </a:buClr>
              <a:buNone/>
            </a:pPr>
            <a:r>
              <a:rPr lang="fr-FR" sz="2800" u="sng" dirty="0"/>
              <a:t>Sur les planches de cultures :</a:t>
            </a:r>
          </a:p>
          <a:p>
            <a:pPr marL="0" indent="0" algn="just">
              <a:spcBef>
                <a:spcPts val="600"/>
              </a:spcBef>
              <a:buClr>
                <a:srgbClr val="008000"/>
              </a:buClr>
              <a:buNone/>
            </a:pPr>
            <a:r>
              <a:rPr lang="fr-FR" sz="2800" dirty="0"/>
              <a:t>En juin et juillet, les taux relevés sont faibles, la grille SERAIL préconise l’apport de 35 U/ha puis 25 U/ha.</a:t>
            </a:r>
          </a:p>
          <a:p>
            <a:pPr marL="0" indent="0" algn="just">
              <a:spcBef>
                <a:spcPts val="600"/>
              </a:spcBef>
              <a:buClr>
                <a:srgbClr val="008000"/>
              </a:buClr>
              <a:buNone/>
            </a:pPr>
            <a:r>
              <a:rPr lang="fr-FR" sz="2800" u="sng" dirty="0"/>
              <a:t>Dans l’allée :</a:t>
            </a:r>
          </a:p>
          <a:p>
            <a:pPr marL="0" indent="0" algn="just">
              <a:spcBef>
                <a:spcPts val="600"/>
              </a:spcBef>
              <a:buClr>
                <a:srgbClr val="008000"/>
              </a:buClr>
              <a:buNone/>
            </a:pPr>
            <a:r>
              <a:rPr lang="fr-FR" sz="2800" dirty="0"/>
              <a:t>Le taux de nitrates commence à être correct fin juillet, après avoir </a:t>
            </a:r>
            <a:r>
              <a:rPr lang="fr-FR" sz="2800" dirty="0" err="1"/>
              <a:t>re</a:t>
            </a:r>
            <a:r>
              <a:rPr lang="fr-FR" sz="2800" dirty="0"/>
              <a:t>-fertilisé deux fois en cours de culture.</a:t>
            </a:r>
          </a:p>
        </p:txBody>
      </p:sp>
      <p:sp>
        <p:nvSpPr>
          <p:cNvPr id="10" name="Espace réservé du contenu 2"/>
          <p:cNvSpPr txBox="1">
            <a:spLocks/>
          </p:cNvSpPr>
          <p:nvPr/>
        </p:nvSpPr>
        <p:spPr>
          <a:xfrm>
            <a:off x="7259828" y="5347299"/>
            <a:ext cx="160426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21 juillet 2021</a:t>
            </a:r>
          </a:p>
        </p:txBody>
      </p:sp>
    </p:spTree>
    <p:extLst>
      <p:ext uri="{BB962C8B-B14F-4D97-AF65-F5344CB8AC3E}">
        <p14:creationId xmlns:p14="http://schemas.microsoft.com/office/powerpoint/2010/main" val="178666811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Mathieu DOUCERE - observations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91</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Clr>
                <a:srgbClr val="008000"/>
              </a:buClr>
              <a:buNone/>
            </a:pPr>
            <a:r>
              <a:rPr lang="fr-FR" sz="2800" u="sng" dirty="0"/>
              <a:t>Dans les pétioles :</a:t>
            </a:r>
          </a:p>
          <a:p>
            <a:pPr marL="0" indent="0" algn="just">
              <a:spcBef>
                <a:spcPts val="600"/>
              </a:spcBef>
              <a:buClr>
                <a:srgbClr val="008000"/>
              </a:buClr>
              <a:buNone/>
            </a:pPr>
            <a:r>
              <a:rPr lang="fr-FR" sz="2800" dirty="0"/>
              <a:t>Le taux de nitrates commence à être en excédent fin juillet, après avoir </a:t>
            </a:r>
            <a:r>
              <a:rPr lang="fr-FR" sz="2800" dirty="0" err="1"/>
              <a:t>re</a:t>
            </a:r>
            <a:r>
              <a:rPr lang="fr-FR" sz="2800" dirty="0"/>
              <a:t>-fertilisé deux fois en cours de culture.</a:t>
            </a:r>
          </a:p>
          <a:p>
            <a:pPr marL="0" indent="0" algn="just">
              <a:spcBef>
                <a:spcPts val="600"/>
              </a:spcBef>
              <a:buClr>
                <a:srgbClr val="008000"/>
              </a:buClr>
              <a:buNone/>
            </a:pPr>
            <a:endParaRPr lang="fr-FR" sz="2800" dirty="0">
              <a:effectLst>
                <a:outerShdw blurRad="38100" dist="38100" dir="2700000" algn="tl">
                  <a:srgbClr val="000000">
                    <a:alpha val="43137"/>
                  </a:srgbClr>
                </a:outerShdw>
              </a:effectLst>
            </a:endParaRPr>
          </a:p>
          <a:p>
            <a:pPr marL="0" indent="0" algn="just">
              <a:spcBef>
                <a:spcPts val="600"/>
              </a:spcBef>
              <a:buClr>
                <a:srgbClr val="008000"/>
              </a:buClr>
              <a:buNone/>
            </a:pPr>
            <a:endParaRPr lang="fr-FR" sz="2800" dirty="0">
              <a:effectLst>
                <a:outerShdw blurRad="38100" dist="38100" dir="2700000" algn="tl">
                  <a:srgbClr val="000000">
                    <a:alpha val="43137"/>
                  </a:srgbClr>
                </a:outerShdw>
              </a:effectLst>
            </a:endParaRPr>
          </a:p>
          <a:p>
            <a:pPr marL="0" indent="0" algn="just">
              <a:spcBef>
                <a:spcPts val="600"/>
              </a:spcBef>
              <a:buClr>
                <a:srgbClr val="008000"/>
              </a:buClr>
              <a:buNone/>
            </a:pPr>
            <a:r>
              <a:rPr lang="fr-FR" sz="2800" dirty="0">
                <a:effectLst>
                  <a:outerShdw blurRad="38100" dist="38100" dir="2700000" algn="tl">
                    <a:srgbClr val="000000">
                      <a:alpha val="43137"/>
                    </a:srgbClr>
                  </a:outerShdw>
                </a:effectLst>
              </a:rPr>
              <a:t>Etat sanitaire : </a:t>
            </a:r>
            <a:r>
              <a:rPr lang="fr-FR" sz="2800" dirty="0"/>
              <a:t>début </a:t>
            </a:r>
            <a:r>
              <a:rPr lang="fr-FR" sz="2800" dirty="0" err="1"/>
              <a:t>cladosporiose</a:t>
            </a:r>
            <a:r>
              <a:rPr lang="fr-FR" sz="2800" dirty="0"/>
              <a:t> mi-juin et mi-août les feuilles sont fortement desséchées.</a:t>
            </a:r>
          </a:p>
        </p:txBody>
      </p:sp>
      <p:sp>
        <p:nvSpPr>
          <p:cNvPr id="10" name="Espace réservé du contenu 2"/>
          <p:cNvSpPr txBox="1">
            <a:spLocks/>
          </p:cNvSpPr>
          <p:nvPr/>
        </p:nvSpPr>
        <p:spPr>
          <a:xfrm>
            <a:off x="7259828" y="5347299"/>
            <a:ext cx="160426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21 juillet 2021</a:t>
            </a:r>
          </a:p>
        </p:txBody>
      </p:sp>
    </p:spTree>
    <p:extLst>
      <p:ext uri="{BB962C8B-B14F-4D97-AF65-F5344CB8AC3E}">
        <p14:creationId xmlns:p14="http://schemas.microsoft.com/office/powerpoint/2010/main" val="382176937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92</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r>
              <a:rPr lang="fr-FR" sz="2600" u="sng" dirty="0"/>
              <a:t>Fertilisation :</a:t>
            </a:r>
          </a:p>
          <a:p>
            <a:pPr>
              <a:spcBef>
                <a:spcPts val="600"/>
              </a:spcBef>
              <a:buClr>
                <a:srgbClr val="008000"/>
              </a:buClr>
            </a:pPr>
            <a:r>
              <a:rPr lang="fr-FR" sz="2800" i="1" dirty="0">
                <a:solidFill>
                  <a:schemeClr val="bg2">
                    <a:lumMod val="75000"/>
                  </a:schemeClr>
                </a:solidFill>
              </a:rPr>
              <a:t>Avant la plantation : </a:t>
            </a:r>
          </a:p>
          <a:p>
            <a:pPr marL="0" indent="0">
              <a:spcBef>
                <a:spcPts val="600"/>
              </a:spcBef>
              <a:buClr>
                <a:srgbClr val="008000"/>
              </a:buClr>
              <a:buNone/>
            </a:pPr>
            <a:r>
              <a:rPr lang="fr-FR" sz="2800"/>
              <a:t>- 12 </a:t>
            </a:r>
            <a:r>
              <a:rPr lang="fr-FR" sz="2800" dirty="0"/>
              <a:t>t/ha de compost de « déchets verts + fumier »</a:t>
            </a:r>
          </a:p>
          <a:p>
            <a:pPr marL="0" indent="0">
              <a:spcBef>
                <a:spcPts val="600"/>
              </a:spcBef>
              <a:buClr>
                <a:srgbClr val="008000"/>
              </a:buClr>
              <a:buNone/>
            </a:pPr>
            <a:r>
              <a:rPr lang="fr-FR" sz="2800" dirty="0"/>
              <a:t>- 150 U/ha d’azote sous forme d’engrais organique</a:t>
            </a:r>
          </a:p>
          <a:p>
            <a:pPr>
              <a:spcBef>
                <a:spcPts val="600"/>
              </a:spcBef>
              <a:buClr>
                <a:srgbClr val="008000"/>
              </a:buClr>
            </a:pPr>
            <a:endParaRPr lang="fr-FR" sz="900" dirty="0"/>
          </a:p>
          <a:p>
            <a:pPr>
              <a:spcBef>
                <a:spcPts val="600"/>
              </a:spcBef>
              <a:buClr>
                <a:srgbClr val="008000"/>
              </a:buClr>
            </a:pPr>
            <a:r>
              <a:rPr lang="fr-FR" sz="2800" i="1" dirty="0">
                <a:solidFill>
                  <a:schemeClr val="bg2">
                    <a:lumMod val="75000"/>
                  </a:schemeClr>
                </a:solidFill>
              </a:rPr>
              <a:t>Mi-juin, suite au 1er résultat sur la grille </a:t>
            </a:r>
            <a:r>
              <a:rPr lang="fr-FR" sz="2800" i="1" dirty="0" err="1">
                <a:solidFill>
                  <a:schemeClr val="bg2">
                    <a:lumMod val="75000"/>
                  </a:schemeClr>
                </a:solidFill>
              </a:rPr>
              <a:t>Serail</a:t>
            </a:r>
            <a:r>
              <a:rPr lang="fr-FR" sz="2800" i="1" dirty="0">
                <a:solidFill>
                  <a:schemeClr val="bg2">
                    <a:lumMod val="75000"/>
                  </a:schemeClr>
                </a:solidFill>
              </a:rPr>
              <a:t> conseillant l’apport d’une trentaine d’unités d’azote par hectare :</a:t>
            </a:r>
          </a:p>
          <a:p>
            <a:pPr marL="0" indent="0">
              <a:spcBef>
                <a:spcPts val="600"/>
              </a:spcBef>
              <a:buClr>
                <a:srgbClr val="008000"/>
              </a:buClr>
              <a:buNone/>
            </a:pPr>
            <a:r>
              <a:rPr lang="fr-FR" sz="2800" dirty="0"/>
              <a:t>- 45 U/ha sous forme d’engrais organique dans l’allée et sous le plastique au bord des planches</a:t>
            </a:r>
          </a:p>
          <a:p>
            <a:pPr marL="0" indent="0">
              <a:spcBef>
                <a:spcPts val="600"/>
              </a:spcBef>
              <a:buClr>
                <a:srgbClr val="008000"/>
              </a:buClr>
              <a:buNone/>
            </a:pPr>
            <a:endParaRPr lang="fr-FR" sz="2600" dirty="0"/>
          </a:p>
          <a:p>
            <a:pPr marL="0" indent="0" algn="just">
              <a:spcBef>
                <a:spcPts val="600"/>
              </a:spcBef>
              <a:buClr>
                <a:srgbClr val="008000"/>
              </a:buClr>
              <a:buNone/>
            </a:pPr>
            <a:endParaRPr lang="fr-FR" sz="2600" dirty="0"/>
          </a:p>
        </p:txBody>
      </p:sp>
    </p:spTree>
    <p:extLst>
      <p:ext uri="{BB962C8B-B14F-4D97-AF65-F5344CB8AC3E}">
        <p14:creationId xmlns:p14="http://schemas.microsoft.com/office/powerpoint/2010/main" val="302927515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Prat Gros</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93</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buClr>
                <a:srgbClr val="008000"/>
              </a:buClr>
            </a:pPr>
            <a:endParaRPr lang="fr-FR" sz="900" dirty="0"/>
          </a:p>
          <a:p>
            <a:pPr marL="0" indent="0">
              <a:spcBef>
                <a:spcPts val="600"/>
              </a:spcBef>
              <a:buClr>
                <a:srgbClr val="008000"/>
              </a:buClr>
              <a:buNone/>
            </a:pPr>
            <a:r>
              <a:rPr lang="fr-FR" sz="2800" dirty="0">
                <a:sym typeface="Wingdings" panose="05000000000000000000" pitchFamily="2" charset="2"/>
              </a:rPr>
              <a:t> </a:t>
            </a:r>
            <a:r>
              <a:rPr lang="fr-FR" sz="2800" dirty="0"/>
              <a:t>Au total : environ </a:t>
            </a:r>
            <a:r>
              <a:rPr lang="fr-FR" sz="2800" b="1" dirty="0"/>
              <a:t>195 U/ha </a:t>
            </a:r>
            <a:r>
              <a:rPr lang="fr-FR" sz="2800" dirty="0"/>
              <a:t>d’azote sous forme d’engrais organique</a:t>
            </a:r>
          </a:p>
          <a:p>
            <a:pPr marL="171450" indent="-171450">
              <a:spcBef>
                <a:spcPts val="600"/>
              </a:spcBef>
              <a:buClr>
                <a:srgbClr val="008000"/>
              </a:buClr>
              <a:buFontTx/>
              <a:buChar char="-"/>
            </a:pPr>
            <a:endParaRPr lang="fr-FR" sz="900" i="1" dirty="0">
              <a:solidFill>
                <a:schemeClr val="bg2">
                  <a:lumMod val="75000"/>
                </a:schemeClr>
              </a:solidFill>
            </a:endParaRPr>
          </a:p>
          <a:p>
            <a:pPr>
              <a:spcBef>
                <a:spcPts val="600"/>
              </a:spcBef>
              <a:buClr>
                <a:srgbClr val="008000"/>
              </a:buClr>
            </a:pPr>
            <a:r>
              <a:rPr lang="fr-FR" sz="2800" dirty="0"/>
              <a:t>Rendement : 11,2 Kg/m</a:t>
            </a:r>
            <a:r>
              <a:rPr lang="fr-FR" sz="2800" baseline="30000" dirty="0"/>
              <a:t>2</a:t>
            </a:r>
            <a:endParaRPr lang="fr-FR" sz="2800" i="1" dirty="0"/>
          </a:p>
          <a:p>
            <a:pPr marL="0" indent="0">
              <a:spcBef>
                <a:spcPts val="600"/>
              </a:spcBef>
              <a:buClr>
                <a:srgbClr val="008000"/>
              </a:buClr>
              <a:buNone/>
            </a:pPr>
            <a:r>
              <a:rPr lang="fr-FR" sz="2800" dirty="0"/>
              <a:t>Récolte du 24 juin au 15 octobre</a:t>
            </a:r>
            <a:endParaRPr lang="fr-FR" sz="2600" dirty="0"/>
          </a:p>
          <a:p>
            <a:pPr marL="0" indent="0" algn="just">
              <a:spcBef>
                <a:spcPts val="600"/>
              </a:spcBef>
              <a:buClr>
                <a:srgbClr val="008000"/>
              </a:buClr>
              <a:buNone/>
            </a:pPr>
            <a:endParaRPr lang="fr-FR" sz="2600" dirty="0"/>
          </a:p>
        </p:txBody>
      </p:sp>
      <p:pic>
        <p:nvPicPr>
          <p:cNvPr id="10" name="Image 9" descr="Une image contenant arbre, extérieur, jaune, plante&#10;&#10;Description générée automatiquement">
            <a:extLst>
              <a:ext uri="{FF2B5EF4-FFF2-40B4-BE49-F238E27FC236}">
                <a16:creationId xmlns:a16="http://schemas.microsoft.com/office/drawing/2014/main" id="{A4414987-1995-4D67-A765-8CE497A366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4964" y="2086247"/>
            <a:ext cx="4709136" cy="35318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Espace réservé du contenu 2"/>
          <p:cNvSpPr txBox="1">
            <a:spLocks/>
          </p:cNvSpPr>
          <p:nvPr/>
        </p:nvSpPr>
        <p:spPr>
          <a:xfrm>
            <a:off x="7722546" y="5097491"/>
            <a:ext cx="1604264" cy="404984"/>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Clr>
                <a:srgbClr val="008000"/>
              </a:buClr>
              <a:buNone/>
            </a:pPr>
            <a:r>
              <a:rPr lang="fr-FR" sz="1800" b="1" i="1" dirty="0">
                <a:solidFill>
                  <a:schemeClr val="bg1"/>
                </a:solidFill>
              </a:rPr>
              <a:t>5 août 2021</a:t>
            </a:r>
          </a:p>
        </p:txBody>
      </p:sp>
    </p:spTree>
    <p:extLst>
      <p:ext uri="{BB962C8B-B14F-4D97-AF65-F5344CB8AC3E}">
        <p14:creationId xmlns:p14="http://schemas.microsoft.com/office/powerpoint/2010/main" val="319219101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6055246E-81F2-4716-A341-6139E5705588}" type="slidenum">
              <a:rPr lang="fr-FR" smtClean="0"/>
              <a:t>94</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pic>
        <p:nvPicPr>
          <p:cNvPr id="9" name="Image 8"/>
          <p:cNvPicPr>
            <a:picLocks noChangeAspect="1"/>
          </p:cNvPicPr>
          <p:nvPr/>
        </p:nvPicPr>
        <p:blipFill rotWithShape="1">
          <a:blip r:embed="rId4"/>
          <a:srcRect l="10275" t="39200" r="20875" b="25200"/>
          <a:stretch/>
        </p:blipFill>
        <p:spPr>
          <a:xfrm>
            <a:off x="633482" y="0"/>
            <a:ext cx="9068302" cy="2637513"/>
          </a:xfrm>
          <a:prstGeom prst="rect">
            <a:avLst/>
          </a:prstGeom>
        </p:spPr>
      </p:pic>
      <p:grpSp>
        <p:nvGrpSpPr>
          <p:cNvPr id="10" name="Groupe 9"/>
          <p:cNvGrpSpPr/>
          <p:nvPr/>
        </p:nvGrpSpPr>
        <p:grpSpPr>
          <a:xfrm>
            <a:off x="9701784" y="727554"/>
            <a:ext cx="1514680" cy="758997"/>
            <a:chOff x="6243597" y="1794307"/>
            <a:chExt cx="1055929" cy="583106"/>
          </a:xfrm>
        </p:grpSpPr>
        <p:sp>
          <p:nvSpPr>
            <p:cNvPr id="11" name="Zone de texte 10"/>
            <p:cNvSpPr txBox="1"/>
            <p:nvPr/>
          </p:nvSpPr>
          <p:spPr>
            <a:xfrm>
              <a:off x="6243597" y="1794307"/>
              <a:ext cx="630892" cy="209292"/>
            </a:xfrm>
            <a:prstGeom prst="rect">
              <a:avLst/>
            </a:prstGeom>
            <a:solidFill>
              <a:schemeClr val="bg1"/>
            </a:solidFill>
            <a:ln w="3175">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71755"/>
              <a:r>
                <a:rPr lang="fr-FR" sz="1400" b="1" kern="150" dirty="0">
                  <a:ea typeface="Times New Roman" panose="02020603050405020304" pitchFamily="18" charset="0"/>
                  <a:cs typeface="Times New Roman" panose="02020603050405020304" pitchFamily="18" charset="0"/>
                </a:rPr>
                <a:t>Tensions</a:t>
              </a:r>
              <a:r>
                <a:rPr lang="fr-FR" sz="1400" kern="150" dirty="0">
                  <a:solidFill>
                    <a:srgbClr val="0563C1"/>
                  </a:solidFill>
                  <a:ea typeface="Times New Roman" panose="02020603050405020304" pitchFamily="18" charset="0"/>
                  <a:cs typeface="Times New Roman" panose="02020603050405020304" pitchFamily="18" charset="0"/>
                </a:rPr>
                <a:t> </a:t>
              </a:r>
              <a:endParaRPr lang="fr-FR" sz="1100" kern="150" dirty="0">
                <a:solidFill>
                  <a:srgbClr val="0563C1"/>
                </a:solidFill>
                <a:ea typeface="Times New Roman" panose="02020603050405020304" pitchFamily="18" charset="0"/>
                <a:cs typeface="Times New Roman" panose="02020603050405020304" pitchFamily="18" charset="0"/>
              </a:endParaRPr>
            </a:p>
            <a:p>
              <a:pPr marL="71755">
                <a:spcAft>
                  <a:spcPts val="0"/>
                </a:spcAft>
              </a:pPr>
              <a:r>
                <a:rPr lang="fr-FR" sz="800" b="1" u="none" strike="noStrike" kern="150" dirty="0">
                  <a:solidFill>
                    <a:srgbClr val="0563C1"/>
                  </a:solidFill>
                  <a:effectLst/>
                  <a:ea typeface="Times New Roman" panose="02020603050405020304" pitchFamily="18" charset="0"/>
                  <a:cs typeface="Times New Roman" panose="02020603050405020304" pitchFamily="18" charset="0"/>
                </a:rPr>
                <a:t> </a:t>
              </a:r>
              <a:endParaRPr lang="fr-FR" sz="1200" kern="150" dirty="0">
                <a:effectLst/>
                <a:latin typeface="Times New Roman" panose="02020603050405020304" pitchFamily="18" charset="0"/>
                <a:ea typeface="Times New Roman" panose="02020603050405020304" pitchFamily="18" charset="0"/>
              </a:endParaRPr>
            </a:p>
          </p:txBody>
        </p:sp>
        <p:pic>
          <p:nvPicPr>
            <p:cNvPr id="12" name="Image 11"/>
            <p:cNvPicPr>
              <a:picLocks noChangeAspect="1"/>
            </p:cNvPicPr>
            <p:nvPr/>
          </p:nvPicPr>
          <p:blipFill rotWithShape="1">
            <a:blip r:embed="rId5"/>
            <a:srcRect l="79954" t="69847" r="11308" b="24404"/>
            <a:stretch/>
          </p:blipFill>
          <p:spPr>
            <a:xfrm>
              <a:off x="6243597" y="1986637"/>
              <a:ext cx="1055929" cy="390776"/>
            </a:xfrm>
            <a:prstGeom prst="rect">
              <a:avLst/>
            </a:prstGeom>
          </p:spPr>
        </p:pic>
      </p:grpSp>
      <p:pic>
        <p:nvPicPr>
          <p:cNvPr id="15" name="Image 14">
            <a:extLst>
              <a:ext uri="{FF2B5EF4-FFF2-40B4-BE49-F238E27FC236}">
                <a16:creationId xmlns:a16="http://schemas.microsoft.com/office/drawing/2014/main" id="{44A80FB4-D342-4579-9BDA-6DB9BC8FE210}"/>
              </a:ext>
            </a:extLst>
          </p:cNvPr>
          <p:cNvPicPr>
            <a:picLocks noChangeAspect="1"/>
          </p:cNvPicPr>
          <p:nvPr/>
        </p:nvPicPr>
        <p:blipFill rotWithShape="1">
          <a:blip r:embed="rId6"/>
          <a:srcRect l="13835" t="39319" b="22147"/>
          <a:stretch/>
        </p:blipFill>
        <p:spPr>
          <a:xfrm>
            <a:off x="250309" y="2965626"/>
            <a:ext cx="8532440" cy="1552576"/>
          </a:xfrm>
          <a:prstGeom prst="rect">
            <a:avLst/>
          </a:prstGeom>
        </p:spPr>
      </p:pic>
      <p:pic>
        <p:nvPicPr>
          <p:cNvPr id="16" name="Image 15">
            <a:extLst>
              <a:ext uri="{FF2B5EF4-FFF2-40B4-BE49-F238E27FC236}">
                <a16:creationId xmlns:a16="http://schemas.microsoft.com/office/drawing/2014/main" id="{E2C5D435-A0EA-40D5-A8D0-280137470DFE}"/>
              </a:ext>
            </a:extLst>
          </p:cNvPr>
          <p:cNvPicPr>
            <a:picLocks noChangeAspect="1"/>
          </p:cNvPicPr>
          <p:nvPr/>
        </p:nvPicPr>
        <p:blipFill rotWithShape="1">
          <a:blip r:embed="rId7"/>
          <a:srcRect l="34193"/>
          <a:stretch/>
        </p:blipFill>
        <p:spPr>
          <a:xfrm>
            <a:off x="682357" y="4678538"/>
            <a:ext cx="8532440" cy="2078878"/>
          </a:xfrm>
          <a:prstGeom prst="rect">
            <a:avLst/>
          </a:prstGeom>
        </p:spPr>
      </p:pic>
    </p:spTree>
    <p:extLst>
      <p:ext uri="{BB962C8B-B14F-4D97-AF65-F5344CB8AC3E}">
        <p14:creationId xmlns:p14="http://schemas.microsoft.com/office/powerpoint/2010/main" val="217837098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Prat Gros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95</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buClr>
                <a:srgbClr val="008000"/>
              </a:buClr>
            </a:pPr>
            <a:r>
              <a:rPr lang="fr-FR" sz="2800" u="sng" dirty="0"/>
              <a:t>Sur les planches de cultures :</a:t>
            </a:r>
          </a:p>
          <a:p>
            <a:pPr marL="0" indent="0" algn="just">
              <a:spcBef>
                <a:spcPts val="600"/>
              </a:spcBef>
              <a:buClr>
                <a:srgbClr val="008000"/>
              </a:buClr>
              <a:buNone/>
            </a:pPr>
            <a:r>
              <a:rPr lang="fr-FR" sz="2800" dirty="0"/>
              <a:t>Début juin, il était préconisé d’apporter 35 U/ha d’azote.</a:t>
            </a:r>
          </a:p>
          <a:p>
            <a:pPr algn="just">
              <a:spcBef>
                <a:spcPts val="600"/>
              </a:spcBef>
              <a:buClr>
                <a:srgbClr val="008000"/>
              </a:buClr>
            </a:pPr>
            <a:r>
              <a:rPr lang="fr-FR" sz="2800" u="sng" dirty="0"/>
              <a:t>Dans l’allée :</a:t>
            </a:r>
          </a:p>
          <a:p>
            <a:pPr marL="0" indent="0" algn="just">
              <a:spcBef>
                <a:spcPts val="600"/>
              </a:spcBef>
              <a:buClr>
                <a:srgbClr val="008000"/>
              </a:buClr>
              <a:buNone/>
            </a:pPr>
            <a:r>
              <a:rPr lang="fr-FR" sz="2800" dirty="0"/>
              <a:t>Début juin, il était préconisé d’apporter 25 U/ha d’azote.</a:t>
            </a:r>
          </a:p>
          <a:p>
            <a:pPr marL="0" indent="0" algn="just">
              <a:spcBef>
                <a:spcPts val="600"/>
              </a:spcBef>
              <a:buClr>
                <a:srgbClr val="008000"/>
              </a:buClr>
              <a:buNone/>
            </a:pPr>
            <a:r>
              <a:rPr lang="fr-FR" sz="2800" dirty="0">
                <a:sym typeface="Wingdings" panose="05000000000000000000" pitchFamily="2" charset="2"/>
              </a:rPr>
              <a:t></a:t>
            </a:r>
            <a:r>
              <a:rPr lang="fr-FR" sz="2800" dirty="0"/>
              <a:t> Mi-juin 45 U/ha d’azote ont été apportées et l’irrigation a été</a:t>
            </a:r>
          </a:p>
          <a:p>
            <a:pPr marL="0" indent="0" algn="just">
              <a:spcBef>
                <a:spcPts val="600"/>
              </a:spcBef>
              <a:buClr>
                <a:srgbClr val="008000"/>
              </a:buClr>
              <a:buNone/>
            </a:pPr>
            <a:r>
              <a:rPr lang="fr-FR" sz="2800" dirty="0"/>
              <a:t>mise en place dans l’allée pour rendre cet azote disponible.</a:t>
            </a:r>
          </a:p>
          <a:p>
            <a:pPr marL="0" indent="0" algn="just">
              <a:spcBef>
                <a:spcPts val="600"/>
              </a:spcBef>
              <a:buClr>
                <a:srgbClr val="008000"/>
              </a:buClr>
              <a:buNone/>
            </a:pPr>
            <a:r>
              <a:rPr lang="fr-FR" sz="2800" dirty="0"/>
              <a:t>Depuis fin juin, les valeurs sont satisfaisantes.</a:t>
            </a:r>
          </a:p>
        </p:txBody>
      </p:sp>
    </p:spTree>
    <p:extLst>
      <p:ext uri="{BB962C8B-B14F-4D97-AF65-F5344CB8AC3E}">
        <p14:creationId xmlns:p14="http://schemas.microsoft.com/office/powerpoint/2010/main" val="375119591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2058800" cy="864000"/>
          </a:xfrm>
        </p:spPr>
        <p:txBody>
          <a:bodyPr>
            <a:normAutofit/>
          </a:bodyPr>
          <a:lstStyle/>
          <a:p>
            <a:r>
              <a:rPr lang="fr-FR" altLang="fr-FR" dirty="0"/>
              <a:t>Pilotage de l’azote : GAEC de Prat Gros – observations </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96</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593920" y="1143298"/>
            <a:ext cx="10204704" cy="5440382"/>
          </a:xfrm>
          <a:prstGeom prst="rect">
            <a:avLst/>
          </a:prstGeom>
        </p:spPr>
        <p:txBody>
          <a:bodyPr>
            <a:no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Clr>
                <a:srgbClr val="008000"/>
              </a:buClr>
              <a:buNone/>
            </a:pPr>
            <a:endParaRPr lang="fr-FR" sz="2800" dirty="0"/>
          </a:p>
          <a:p>
            <a:pPr algn="just">
              <a:spcBef>
                <a:spcPts val="600"/>
              </a:spcBef>
              <a:buClr>
                <a:srgbClr val="008000"/>
              </a:buClr>
            </a:pPr>
            <a:r>
              <a:rPr lang="fr-FR" sz="2800" u="sng" dirty="0"/>
              <a:t>Dans les pétioles :</a:t>
            </a:r>
          </a:p>
          <a:p>
            <a:pPr marL="0" indent="0" algn="just">
              <a:spcBef>
                <a:spcPts val="600"/>
              </a:spcBef>
              <a:buClr>
                <a:srgbClr val="008000"/>
              </a:buClr>
              <a:buNone/>
            </a:pPr>
            <a:r>
              <a:rPr lang="fr-FR" sz="2800" dirty="0"/>
              <a:t>Début juin, il était préconisé d’apporter 10 à 20 U/ha/semaine.</a:t>
            </a:r>
          </a:p>
          <a:p>
            <a:pPr marL="0" indent="0" algn="just">
              <a:spcBef>
                <a:spcPts val="600"/>
              </a:spcBef>
              <a:buClr>
                <a:srgbClr val="008000"/>
              </a:buClr>
              <a:buNone/>
            </a:pPr>
            <a:r>
              <a:rPr lang="fr-FR" sz="2800" dirty="0"/>
              <a:t>Depuis fin juin, les valeurs sont satisfaisantes.</a:t>
            </a:r>
          </a:p>
          <a:p>
            <a:pPr marL="0" indent="0" algn="just">
              <a:spcBef>
                <a:spcPts val="600"/>
              </a:spcBef>
              <a:buClr>
                <a:srgbClr val="008000"/>
              </a:buClr>
              <a:buNone/>
            </a:pPr>
            <a:r>
              <a:rPr lang="fr-FR" sz="2800" dirty="0">
                <a:sym typeface="Wingdings" panose="05000000000000000000" pitchFamily="2" charset="2"/>
              </a:rPr>
              <a:t> </a:t>
            </a:r>
            <a:r>
              <a:rPr lang="fr-FR" sz="2800" dirty="0"/>
              <a:t>La </a:t>
            </a:r>
            <a:r>
              <a:rPr lang="fr-FR" sz="2800" dirty="0" err="1"/>
              <a:t>re</a:t>
            </a:r>
            <a:r>
              <a:rPr lang="fr-FR" sz="2800" dirty="0"/>
              <a:t>-fertilisation en cours de culture, au stade Nouaison</a:t>
            </a:r>
          </a:p>
          <a:p>
            <a:pPr marL="0" indent="0" algn="just">
              <a:spcBef>
                <a:spcPts val="600"/>
              </a:spcBef>
              <a:buClr>
                <a:srgbClr val="008000"/>
              </a:buClr>
              <a:buNone/>
            </a:pPr>
            <a:r>
              <a:rPr lang="fr-FR" sz="2800" dirty="0"/>
              <a:t>des bouquets 4 et 5 a permis d’atteindre les valeurs préconisées.</a:t>
            </a:r>
          </a:p>
          <a:p>
            <a:pPr algn="just">
              <a:spcBef>
                <a:spcPts val="600"/>
              </a:spcBef>
              <a:buClr>
                <a:srgbClr val="008000"/>
              </a:buClr>
            </a:pPr>
            <a:endParaRPr lang="fr-FR" sz="2800" i="1" dirty="0">
              <a:solidFill>
                <a:schemeClr val="bg2">
                  <a:lumMod val="75000"/>
                </a:schemeClr>
              </a:solidFill>
            </a:endParaRPr>
          </a:p>
          <a:p>
            <a:pPr algn="just">
              <a:spcBef>
                <a:spcPts val="600"/>
              </a:spcBef>
              <a:buClr>
                <a:srgbClr val="008000"/>
              </a:buClr>
            </a:pPr>
            <a:endParaRPr lang="fr-FR" sz="2800" i="1" dirty="0">
              <a:solidFill>
                <a:schemeClr val="bg2">
                  <a:lumMod val="75000"/>
                </a:schemeClr>
              </a:solidFill>
            </a:endParaRPr>
          </a:p>
          <a:p>
            <a:pPr marL="0" indent="0" algn="just">
              <a:spcBef>
                <a:spcPts val="600"/>
              </a:spcBef>
              <a:buClr>
                <a:srgbClr val="008000"/>
              </a:buClr>
              <a:buNone/>
            </a:pPr>
            <a:r>
              <a:rPr lang="fr-FR" sz="2800" i="1" dirty="0"/>
              <a:t>En 2022 nous allons essayer la </a:t>
            </a:r>
            <a:r>
              <a:rPr lang="fr-FR" sz="2800" i="1" dirty="0" err="1"/>
              <a:t>ferti</a:t>
            </a:r>
            <a:r>
              <a:rPr lang="fr-FR" sz="2800" i="1" dirty="0"/>
              <a:t>-irrigation</a:t>
            </a:r>
          </a:p>
        </p:txBody>
      </p:sp>
    </p:spTree>
    <p:extLst>
      <p:ext uri="{BB962C8B-B14F-4D97-AF65-F5344CB8AC3E}">
        <p14:creationId xmlns:p14="http://schemas.microsoft.com/office/powerpoint/2010/main" val="309691852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3200" y="365125"/>
            <a:ext cx="11625984" cy="864000"/>
          </a:xfrm>
        </p:spPr>
        <p:txBody>
          <a:bodyPr>
            <a:normAutofit/>
          </a:bodyPr>
          <a:lstStyle/>
          <a:p>
            <a:r>
              <a:rPr lang="fr-FR" altLang="fr-FR" dirty="0"/>
              <a:t>Irrigation maraîchage : perspectives 2022</a:t>
            </a:r>
            <a:endParaRPr lang="fr-FR" dirty="0"/>
          </a:p>
        </p:txBody>
      </p:sp>
      <p:sp>
        <p:nvSpPr>
          <p:cNvPr id="4" name="Espace réservé du numéro de diapositive 3"/>
          <p:cNvSpPr>
            <a:spLocks noGrp="1"/>
          </p:cNvSpPr>
          <p:nvPr>
            <p:ph type="sldNum" sz="quarter" idx="12"/>
          </p:nvPr>
        </p:nvSpPr>
        <p:spPr/>
        <p:txBody>
          <a:bodyPr/>
          <a:lstStyle/>
          <a:p>
            <a:fld id="{6055246E-81F2-4716-A341-6139E5705588}" type="slidenum">
              <a:rPr lang="fr-FR" smtClean="0"/>
              <a:t>97</a:t>
            </a:fld>
            <a:endParaRPr lang="fr-FR"/>
          </a:p>
        </p:txBody>
      </p:sp>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624" y="4709161"/>
            <a:ext cx="1298780" cy="1026144"/>
          </a:xfrm>
          <a:prstGeom prst="rect">
            <a:avLst/>
          </a:prstGeom>
        </p:spPr>
      </p:pic>
      <p:sp>
        <p:nvSpPr>
          <p:cNvPr id="13" name="ZoneTexte 12"/>
          <p:cNvSpPr txBox="1"/>
          <p:nvPr/>
        </p:nvSpPr>
        <p:spPr>
          <a:xfrm>
            <a:off x="1062000" y="6475222"/>
            <a:ext cx="1306296" cy="282194"/>
          </a:xfrm>
          <a:prstGeom prst="rect">
            <a:avLst/>
          </a:prstGeom>
          <a:noFill/>
        </p:spPr>
        <p:txBody>
          <a:bodyPr wrap="square" rtlCol="0">
            <a:spAutoFit/>
          </a:bodyPr>
          <a:lstStyle/>
          <a:p>
            <a:r>
              <a:rPr lang="fr-FR" sz="1200" i="1" dirty="0"/>
              <a:t>25 janvier 2022</a:t>
            </a:r>
          </a:p>
        </p:txBody>
      </p:sp>
      <p:sp>
        <p:nvSpPr>
          <p:cNvPr id="14" name="ZoneTexte 13"/>
          <p:cNvSpPr txBox="1"/>
          <p:nvPr/>
        </p:nvSpPr>
        <p:spPr>
          <a:xfrm>
            <a:off x="4469454" y="6475222"/>
            <a:ext cx="3253092" cy="282194"/>
          </a:xfrm>
          <a:prstGeom prst="rect">
            <a:avLst/>
          </a:prstGeom>
          <a:noFill/>
        </p:spPr>
        <p:txBody>
          <a:bodyPr wrap="square" rtlCol="0">
            <a:spAutoFit/>
          </a:bodyPr>
          <a:lstStyle/>
          <a:p>
            <a:pPr algn="ctr"/>
            <a:r>
              <a:rPr lang="fr-FR" sz="1200" i="1" dirty="0"/>
              <a:t>Journée technique irrigation &amp; maraîchage</a:t>
            </a:r>
          </a:p>
        </p:txBody>
      </p:sp>
      <p:sp>
        <p:nvSpPr>
          <p:cNvPr id="8" name="Espace réservé du contenu 2"/>
          <p:cNvSpPr txBox="1">
            <a:spLocks/>
          </p:cNvSpPr>
          <p:nvPr/>
        </p:nvSpPr>
        <p:spPr>
          <a:xfrm>
            <a:off x="704088" y="1356658"/>
            <a:ext cx="10204704" cy="5141156"/>
          </a:xfrm>
          <a:prstGeom prst="rect">
            <a:avLst/>
          </a:prstGeom>
        </p:spPr>
        <p:txBody>
          <a:bodyPr>
            <a:normAutofit/>
          </a:bodyPr>
          <a:lstStyle>
            <a:lvl1pPr marL="228600" indent="-228600" algn="l" defTabSz="914400" rtl="0" eaLnBrk="1" latinLnBrk="0" hangingPunct="1">
              <a:lnSpc>
                <a:spcPct val="114000"/>
              </a:lnSpc>
              <a:spcBef>
                <a:spcPts val="1000"/>
              </a:spcBef>
              <a:buFont typeface="Wingdings" panose="05000000000000000000" pitchFamily="2" charset="2"/>
              <a:buChar char="§"/>
              <a:defRPr sz="2400" kern="1200">
                <a:solidFill>
                  <a:schemeClr val="tx1"/>
                </a:solidFill>
                <a:latin typeface="+mn-lt"/>
                <a:ea typeface="+mn-ea"/>
                <a:cs typeface="+mn-cs"/>
              </a:defRPr>
            </a:lvl1pPr>
            <a:lvl2pPr marL="685800" indent="-228600" algn="l" defTabSz="914400" rtl="0" eaLnBrk="1" latinLnBrk="0" hangingPunct="1">
              <a:lnSpc>
                <a:spcPct val="114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4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4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Quels types de suivis irrigation chez les maraîchers ? </a:t>
            </a:r>
          </a:p>
          <a:p>
            <a:pPr>
              <a:lnSpc>
                <a:spcPct val="110000"/>
              </a:lnSpc>
            </a:pPr>
            <a:endPar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Quelles cultures suivre ? </a:t>
            </a:r>
          </a:p>
          <a:p>
            <a:pPr>
              <a:lnSpc>
                <a:spcPct val="110000"/>
              </a:lnSpc>
            </a:pPr>
            <a:endParaRPr lang="fr-FR" sz="2000" b="1"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a:p>
            <a:pPr>
              <a:lnSpc>
                <a:spcPct val="110000"/>
              </a:lnSpc>
            </a:pPr>
            <a:r>
              <a:rPr lang="fr-FR" sz="2000" kern="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Equipements sondes tensio ? 	</a:t>
            </a:r>
          </a:p>
          <a:p>
            <a:pPr marL="171450" indent="-171450">
              <a:lnSpc>
                <a:spcPct val="110000"/>
              </a:lnSpc>
              <a:buFont typeface="Wingdings" panose="05000000000000000000" pitchFamily="2" charset="2"/>
              <a:buChar char="ð"/>
            </a:pPr>
            <a:endParaRPr lang="fr-FR" sz="2000" b="1" i="1" kern="0" dirty="0">
              <a:latin typeface="Calibri" panose="020F0502020204030204" pitchFamily="34" charset="0"/>
              <a:cs typeface="Times New Roman" panose="02020603050405020304" pitchFamily="18" charset="0"/>
              <a:sym typeface="Wingdings" panose="05000000000000000000" pitchFamily="2" charset="2"/>
            </a:endParaRPr>
          </a:p>
          <a:p>
            <a:pPr marL="171450" indent="-171450">
              <a:lnSpc>
                <a:spcPct val="110000"/>
              </a:lnSpc>
              <a:buFont typeface="Wingdings" panose="05000000000000000000" pitchFamily="2" charset="2"/>
              <a:buChar char="ð"/>
            </a:pPr>
            <a:endParaRPr lang="fr-FR" sz="2000" i="1" dirty="0"/>
          </a:p>
        </p:txBody>
      </p:sp>
    </p:spTree>
    <p:extLst>
      <p:ext uri="{BB962C8B-B14F-4D97-AF65-F5344CB8AC3E}">
        <p14:creationId xmlns:p14="http://schemas.microsoft.com/office/powerpoint/2010/main" val="220630139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a:extLst>
              <a:ext uri="{FF2B5EF4-FFF2-40B4-BE49-F238E27FC236}">
                <a16:creationId xmlns:a16="http://schemas.microsoft.com/office/drawing/2014/main" id="{51D8C84C-FC48-47F8-8788-E21509A8C40D}"/>
              </a:ext>
            </a:extLst>
          </p:cNvPr>
          <p:cNvSpPr>
            <a:spLocks noGrp="1"/>
          </p:cNvSpPr>
          <p:nvPr>
            <p:ph type="subTitle" idx="1"/>
          </p:nvPr>
        </p:nvSpPr>
        <p:spPr>
          <a:xfrm>
            <a:off x="706176" y="3896626"/>
            <a:ext cx="11025576" cy="813816"/>
          </a:xfrm>
        </p:spPr>
        <p:txBody>
          <a:bodyPr>
            <a:normAutofit/>
          </a:bodyPr>
          <a:lstStyle/>
          <a:p>
            <a:pPr algn="ctr"/>
            <a:r>
              <a:rPr lang="fr-FR" altLang="fr-FR" b="1" i="1" dirty="0"/>
              <a:t>Merci pour votre attention</a:t>
            </a:r>
            <a:endParaRPr lang="fr-FR" sz="1900" b="1" i="1" dirty="0"/>
          </a:p>
        </p:txBody>
      </p:sp>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40" r="-234" b="801"/>
          <a:stretch/>
        </p:blipFill>
        <p:spPr>
          <a:xfrm>
            <a:off x="4133088" y="285390"/>
            <a:ext cx="3796284" cy="2503725"/>
          </a:xfrm>
          <a:prstGeom prst="rect">
            <a:avLst/>
          </a:prstGeom>
        </p:spPr>
      </p:pic>
      <p:sp>
        <p:nvSpPr>
          <p:cNvPr id="7" name="Sous-titre 2">
            <a:extLst>
              <a:ext uri="{FF2B5EF4-FFF2-40B4-BE49-F238E27FC236}">
                <a16:creationId xmlns:a16="http://schemas.microsoft.com/office/drawing/2014/main" id="{51D8C84C-FC48-47F8-8788-E21509A8C40D}"/>
              </a:ext>
            </a:extLst>
          </p:cNvPr>
          <p:cNvSpPr txBox="1">
            <a:spLocks/>
          </p:cNvSpPr>
          <p:nvPr/>
        </p:nvSpPr>
        <p:spPr>
          <a:xfrm>
            <a:off x="5486400" y="5419174"/>
            <a:ext cx="2852928" cy="875608"/>
          </a:xfrm>
          <a:prstGeom prst="rect">
            <a:avLst/>
          </a:prstGeom>
        </p:spPr>
        <p:txBody>
          <a:bodyPr vert="horz" lIns="91440" tIns="45720" rIns="91440" bIns="45720" rtlCol="0">
            <a:normAutofit/>
          </a:bodyPr>
          <a:lstStyle>
            <a:lvl1pPr marL="0" indent="0" algn="l" defTabSz="914400" rtl="0" eaLnBrk="1" latinLnBrk="0" hangingPunct="1">
              <a:lnSpc>
                <a:spcPct val="114000"/>
              </a:lnSpc>
              <a:spcBef>
                <a:spcPts val="1000"/>
              </a:spcBef>
              <a:buFont typeface="Wingdings" panose="05000000000000000000" pitchFamily="2" charset="2"/>
              <a:buNone/>
              <a:defRPr sz="2400" kern="1200">
                <a:solidFill>
                  <a:schemeClr val="bg1"/>
                </a:solidFill>
                <a:latin typeface="+mn-lt"/>
                <a:ea typeface="+mn-ea"/>
                <a:cs typeface="+mn-cs"/>
              </a:defRPr>
            </a:lvl1pPr>
            <a:lvl2pPr marL="457200" indent="0" algn="ctr" defTabSz="914400" rtl="0" eaLnBrk="1" latinLnBrk="0" hangingPunct="1">
              <a:lnSpc>
                <a:spcPct val="114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14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pPr>
            <a:r>
              <a:rPr lang="fr-FR" sz="1400" b="1" dirty="0">
                <a:latin typeface="Calibri "/>
              </a:rPr>
              <a:t>Stanislas Poudou</a:t>
            </a:r>
          </a:p>
          <a:p>
            <a:pPr>
              <a:spcBef>
                <a:spcPts val="0"/>
              </a:spcBef>
            </a:pPr>
            <a:r>
              <a:rPr lang="fr-FR" sz="1400" dirty="0">
                <a:latin typeface="Calibri "/>
              </a:rPr>
              <a:t>Chambre d’Agriculture de l’Ariège</a:t>
            </a:r>
          </a:p>
          <a:p>
            <a:pPr>
              <a:spcBef>
                <a:spcPts val="0"/>
              </a:spcBef>
            </a:pPr>
            <a:r>
              <a:rPr lang="fr-FR" sz="1400" dirty="0">
                <a:latin typeface="Calibri "/>
              </a:rPr>
              <a:t>Conseiller agronomie - irrigation</a:t>
            </a:r>
          </a:p>
        </p:txBody>
      </p:sp>
      <p:pic>
        <p:nvPicPr>
          <p:cNvPr id="8" name="Image 7"/>
          <p:cNvPicPr>
            <a:picLocks noChangeAspect="1"/>
          </p:cNvPicPr>
          <p:nvPr/>
        </p:nvPicPr>
        <p:blipFill rotWithShape="1">
          <a:blip r:embed="rId4" cstate="print">
            <a:extLst>
              <a:ext uri="{28A0092B-C50C-407E-A947-70E740481C1C}">
                <a14:useLocalDpi xmlns:a14="http://schemas.microsoft.com/office/drawing/2010/main" val="0"/>
              </a:ext>
            </a:extLst>
          </a:blip>
          <a:srcRect t="7569" b="1832"/>
          <a:stretch/>
        </p:blipFill>
        <p:spPr>
          <a:xfrm>
            <a:off x="345515" y="285390"/>
            <a:ext cx="3811552" cy="2511621"/>
          </a:xfrm>
          <a:prstGeom prst="rect">
            <a:avLst/>
          </a:prstGeom>
        </p:spPr>
      </p:pic>
      <p:pic>
        <p:nvPicPr>
          <p:cNvPr id="9" name="Image 8"/>
          <p:cNvPicPr>
            <a:picLocks noChangeAspect="1"/>
          </p:cNvPicPr>
          <p:nvPr/>
        </p:nvPicPr>
        <p:blipFill rotWithShape="1">
          <a:blip r:embed="rId5" cstate="print">
            <a:extLst>
              <a:ext uri="{28A0092B-C50C-407E-A947-70E740481C1C}">
                <a14:useLocalDpi xmlns:a14="http://schemas.microsoft.com/office/drawing/2010/main" val="0"/>
              </a:ext>
            </a:extLst>
          </a:blip>
          <a:srcRect b="3590"/>
          <a:stretch/>
        </p:blipFill>
        <p:spPr>
          <a:xfrm>
            <a:off x="7929372" y="285391"/>
            <a:ext cx="3910425" cy="2503530"/>
          </a:xfrm>
          <a:prstGeom prst="rect">
            <a:avLst/>
          </a:prstGeom>
        </p:spPr>
      </p:pic>
      <p:sp>
        <p:nvSpPr>
          <p:cNvPr id="10" name="Sous-titre 2">
            <a:extLst>
              <a:ext uri="{FF2B5EF4-FFF2-40B4-BE49-F238E27FC236}">
                <a16:creationId xmlns:a16="http://schemas.microsoft.com/office/drawing/2014/main" id="{51D8C84C-FC48-47F8-8788-E21509A8C40D}"/>
              </a:ext>
            </a:extLst>
          </p:cNvPr>
          <p:cNvSpPr txBox="1">
            <a:spLocks/>
          </p:cNvSpPr>
          <p:nvPr/>
        </p:nvSpPr>
        <p:spPr>
          <a:xfrm>
            <a:off x="2671776" y="5410172"/>
            <a:ext cx="2814624" cy="887686"/>
          </a:xfrm>
          <a:prstGeom prst="rect">
            <a:avLst/>
          </a:prstGeom>
        </p:spPr>
        <p:txBody>
          <a:bodyPr vert="horz" lIns="91440" tIns="45720" rIns="91440" bIns="45720" rtlCol="0">
            <a:normAutofit/>
          </a:bodyPr>
          <a:lstStyle>
            <a:lvl1pPr marL="0" indent="0" algn="l" defTabSz="914400" rtl="0" eaLnBrk="1" latinLnBrk="0" hangingPunct="1">
              <a:lnSpc>
                <a:spcPct val="114000"/>
              </a:lnSpc>
              <a:spcBef>
                <a:spcPts val="1000"/>
              </a:spcBef>
              <a:buFont typeface="Wingdings" panose="05000000000000000000" pitchFamily="2" charset="2"/>
              <a:buNone/>
              <a:defRPr sz="2400" kern="1200">
                <a:solidFill>
                  <a:schemeClr val="bg1"/>
                </a:solidFill>
                <a:latin typeface="+mn-lt"/>
                <a:ea typeface="+mn-ea"/>
                <a:cs typeface="+mn-cs"/>
              </a:defRPr>
            </a:lvl1pPr>
            <a:lvl2pPr marL="457200" indent="0" algn="ctr" defTabSz="914400" rtl="0" eaLnBrk="1" latinLnBrk="0" hangingPunct="1">
              <a:lnSpc>
                <a:spcPct val="114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14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4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pPr>
            <a:r>
              <a:rPr lang="fr-FR" sz="1400" b="1" dirty="0">
                <a:latin typeface="Calibri "/>
              </a:rPr>
              <a:t>Delphine Da Costa</a:t>
            </a:r>
          </a:p>
          <a:p>
            <a:pPr>
              <a:spcBef>
                <a:spcPts val="0"/>
              </a:spcBef>
            </a:pPr>
            <a:r>
              <a:rPr lang="fr-FR" sz="1400" dirty="0">
                <a:latin typeface="Calibri "/>
              </a:rPr>
              <a:t>Bio Ariège Garonne</a:t>
            </a:r>
          </a:p>
          <a:p>
            <a:pPr>
              <a:spcBef>
                <a:spcPts val="0"/>
              </a:spcBef>
            </a:pPr>
            <a:r>
              <a:rPr lang="fr-FR" sz="1400" dirty="0">
                <a:latin typeface="Calibri "/>
              </a:rPr>
              <a:t>Chargée de mission Maraîchage</a:t>
            </a:r>
          </a:p>
        </p:txBody>
      </p:sp>
      <p:sp>
        <p:nvSpPr>
          <p:cNvPr id="11" name="ZoneTexte 10"/>
          <p:cNvSpPr txBox="1"/>
          <p:nvPr/>
        </p:nvSpPr>
        <p:spPr>
          <a:xfrm>
            <a:off x="623880" y="5577016"/>
            <a:ext cx="1890720" cy="276999"/>
          </a:xfrm>
          <a:prstGeom prst="rect">
            <a:avLst/>
          </a:prstGeom>
          <a:noFill/>
        </p:spPr>
        <p:txBody>
          <a:bodyPr wrap="square" rtlCol="0">
            <a:spAutoFit/>
          </a:bodyPr>
          <a:lstStyle/>
          <a:p>
            <a:r>
              <a:rPr lang="fr-FR" sz="1200" dirty="0">
                <a:solidFill>
                  <a:schemeClr val="bg1"/>
                </a:solidFill>
              </a:rPr>
              <a:t>bio-ariege-graonne.fr</a:t>
            </a:r>
            <a:endParaRPr lang="fr-FR" sz="1100" dirty="0">
              <a:solidFill>
                <a:schemeClr val="bg1"/>
              </a:solidFill>
            </a:endParaRPr>
          </a:p>
        </p:txBody>
      </p:sp>
      <p:pic>
        <p:nvPicPr>
          <p:cNvPr id="12" name="Imag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01024" y="4827621"/>
            <a:ext cx="2005284" cy="1584340"/>
          </a:xfrm>
          <a:prstGeom prst="rect">
            <a:avLst/>
          </a:prstGeom>
        </p:spPr>
      </p:pic>
    </p:spTree>
    <p:extLst>
      <p:ext uri="{BB962C8B-B14F-4D97-AF65-F5344CB8AC3E}">
        <p14:creationId xmlns:p14="http://schemas.microsoft.com/office/powerpoint/2010/main" val="3504074734"/>
      </p:ext>
    </p:extLst>
  </p:cSld>
  <p:clrMapOvr>
    <a:masterClrMapping/>
  </p:clrMapOvr>
</p:sld>
</file>

<file path=ppt/theme/theme1.xml><?xml version="1.0" encoding="utf-8"?>
<a:theme xmlns:a="http://schemas.openxmlformats.org/drawingml/2006/main" name="IRRI_v1">
  <a:themeElements>
    <a:clrScheme name="Chambragri">
      <a:dk1>
        <a:srgbClr val="000000"/>
      </a:dk1>
      <a:lt1>
        <a:srgbClr val="FFFFFF"/>
      </a:lt1>
      <a:dk2>
        <a:srgbClr val="E41B1B"/>
      </a:dk2>
      <a:lt2>
        <a:srgbClr val="F6A30D"/>
      </a:lt2>
      <a:accent1>
        <a:srgbClr val="80BA27"/>
      </a:accent1>
      <a:accent2>
        <a:srgbClr val="BA834B"/>
      </a:accent2>
      <a:accent3>
        <a:srgbClr val="009C46"/>
      </a:accent3>
      <a:accent4>
        <a:srgbClr val="ED6B1C"/>
      </a:accent4>
      <a:accent5>
        <a:srgbClr val="008E96"/>
      </a:accent5>
      <a:accent6>
        <a:srgbClr val="E94F2D"/>
      </a:accent6>
      <a:hlink>
        <a:srgbClr val="505050"/>
      </a:hlink>
      <a:folHlink>
        <a:srgbClr val="A0A0A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APCA_V3" id="{FA153C38-360E-4904-92F8-528C1449CBD9}" vid="{9638920B-64DA-48A7-802C-73AD66BF328A}"/>
    </a:ext>
  </a:extLst>
</a:theme>
</file>

<file path=ppt/theme/theme2.xml><?xml version="1.0" encoding="utf-8"?>
<a:theme xmlns:a="http://schemas.openxmlformats.org/drawingml/2006/main" name="15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APCA_V3</Template>
  <TotalTime>1372</TotalTime>
  <Words>6715</Words>
  <Application>Microsoft Office PowerPoint</Application>
  <PresentationFormat>Grand écran</PresentationFormat>
  <Paragraphs>1295</Paragraphs>
  <Slides>98</Slides>
  <Notes>93</Notes>
  <HiddenSlides>0</HiddenSlides>
  <MMClips>0</MMClips>
  <ScaleCrop>false</ScaleCrop>
  <HeadingPairs>
    <vt:vector size="6" baseType="variant">
      <vt:variant>
        <vt:lpstr>Polices utilisées</vt:lpstr>
      </vt:variant>
      <vt:variant>
        <vt:i4>10</vt:i4>
      </vt:variant>
      <vt:variant>
        <vt:lpstr>Thème</vt:lpstr>
      </vt:variant>
      <vt:variant>
        <vt:i4>5</vt:i4>
      </vt:variant>
      <vt:variant>
        <vt:lpstr>Titres des diapositives</vt:lpstr>
      </vt:variant>
      <vt:variant>
        <vt:i4>98</vt:i4>
      </vt:variant>
    </vt:vector>
  </HeadingPairs>
  <TitlesOfParts>
    <vt:vector size="113" baseType="lpstr">
      <vt:lpstr>Arial</vt:lpstr>
      <vt:lpstr>Calibri</vt:lpstr>
      <vt:lpstr>Calibri </vt:lpstr>
      <vt:lpstr>Calibri Light</vt:lpstr>
      <vt:lpstr>Cambria Math</vt:lpstr>
      <vt:lpstr>Roboto Slab</vt:lpstr>
      <vt:lpstr>Symbol</vt:lpstr>
      <vt:lpstr>Times New Roman</vt:lpstr>
      <vt:lpstr>Verdana</vt:lpstr>
      <vt:lpstr>Wingdings</vt:lpstr>
      <vt:lpstr>IRRI_v1</vt:lpstr>
      <vt:lpstr>15_Conception personnalisée</vt:lpstr>
      <vt:lpstr>3_Conception personnalisée</vt:lpstr>
      <vt:lpstr>4_Conception personnalisée</vt:lpstr>
      <vt:lpstr>1_Conception personnalisée</vt:lpstr>
      <vt:lpstr>JOURNÉE TECHNIQUE IRRIGATION &amp; MARAÎCHAGE</vt:lpstr>
      <vt:lpstr>Journée Technique Irrigation &amp; Maraîchage : Programme </vt:lpstr>
      <vt:lpstr>Journée Technique Irrigation &amp; Maraîchage : Programme </vt:lpstr>
      <vt:lpstr>Suivis irrigation légumes 2021 </vt:lpstr>
      <vt:lpstr>Suivis irrigation légumes 2021 </vt:lpstr>
      <vt:lpstr>Suivis irrigation légumes 2021 </vt:lpstr>
      <vt:lpstr>Suivis azote sur tomates 2021 </vt:lpstr>
      <vt:lpstr>Météo 2021</vt:lpstr>
      <vt:lpstr>Météo 2021</vt:lpstr>
      <vt:lpstr>Météo 2021</vt:lpstr>
      <vt:lpstr>Pilotage irrigation et sondes tensiométriques</vt:lpstr>
      <vt:lpstr>Pilotage irrigation et sondes tensiométriques</vt:lpstr>
      <vt:lpstr>Pilotage irrigation et sondes tensiométriques</vt:lpstr>
      <vt:lpstr>Pilotage irrigation et sondes tensiométriques</vt:lpstr>
      <vt:lpstr>Pilotage irrigation et sondes tensiométriques</vt:lpstr>
      <vt:lpstr>Pilotage irrigation : rappels de calculs</vt:lpstr>
      <vt:lpstr>Zones de confort en fonction du type de sol</vt:lpstr>
      <vt:lpstr>Suivi irrigation : tomates SA - GAEC de Prat Gros</vt:lpstr>
      <vt:lpstr>Suivi irrigation : tomates SA - GAEC de Prat Gros</vt:lpstr>
      <vt:lpstr>Suivi irrigation : tomates SA - GAEC de Prat Gros</vt:lpstr>
      <vt:lpstr>Suivi irrigation : tomates SA - GAEC de Prat Gros</vt:lpstr>
      <vt:lpstr>Suivi irrigation : tomates SA - GAEC de Prat Gros</vt:lpstr>
      <vt:lpstr>Présentation PowerPoint</vt:lpstr>
      <vt:lpstr>Suivi irrigation : tomates SA - GAEC de Prat Gros</vt:lpstr>
      <vt:lpstr>Suivi irrigation : tomates SA - GAEC de Faurejean</vt:lpstr>
      <vt:lpstr>Suivi irrigation : tomates SA - GAEC de Faurejean</vt:lpstr>
      <vt:lpstr>Suivi irrigation : tomates SA - GAEC de Faurejean</vt:lpstr>
      <vt:lpstr>Suivi irrigation : tomates SA - GAEC de Faurejean</vt:lpstr>
      <vt:lpstr>Suivi irrigation : tomates SA - GAEC de Faurejean</vt:lpstr>
      <vt:lpstr>Présentation PowerPoint</vt:lpstr>
      <vt:lpstr>Suivi irrigation : tomates SA - GAEC de Faurejean Comparaison 2020 - 2021 </vt:lpstr>
      <vt:lpstr>Suivi irrigation : tomates SA - GAEC de Champ Boule</vt:lpstr>
      <vt:lpstr>Suivi irrigation : tomates SA - GAEC de Champ Boule</vt:lpstr>
      <vt:lpstr>Suivi irrigation : tomates SA - GAEC de Champ Boule</vt:lpstr>
      <vt:lpstr>Suivi irrigation : tomates SA - GAEC de Champ Boule</vt:lpstr>
      <vt:lpstr>Suivi irrigation : tomates SA - GAEC de Champ Boule</vt:lpstr>
      <vt:lpstr>Suivi irrigation : tomates SA - GAEC de Champ Boule</vt:lpstr>
      <vt:lpstr>Présentation PowerPoint</vt:lpstr>
      <vt:lpstr>Suivi irrigation : tomates SA - GAEC de Champ Boule</vt:lpstr>
      <vt:lpstr>Suivi irrigation : tomates SA - GAEC de Champ Boule Comparaison 2020 - 2021 </vt:lpstr>
      <vt:lpstr>Suivi irrigation : tomates SA - GAEC En Vert de Terre</vt:lpstr>
      <vt:lpstr>Suivi irrigation : tomates SA - GAEC En Vert de Terre</vt:lpstr>
      <vt:lpstr>Suivi irrigation : tomates SA - GAEC En Vert de Terre</vt:lpstr>
      <vt:lpstr>Suivi irrigation : tomates SA - GAEC En Vert de Terre</vt:lpstr>
      <vt:lpstr>Suivi irrigation : tomates SA - GAEC En Vert de Terre</vt:lpstr>
      <vt:lpstr>Présentation PowerPoint</vt:lpstr>
      <vt:lpstr>Suivi irrigation : tomates SA - GAEC En Vert de Terre  Comparaison 2020 - 2021 </vt:lpstr>
      <vt:lpstr>Suivi irrigation : tomates SA – Mathieu DOUCERE</vt:lpstr>
      <vt:lpstr>Suivi irrigation : tomates SA – Mathieu DOUCERE</vt:lpstr>
      <vt:lpstr>Suivi irrigation : tomates SA – Mathieu DOUCERE</vt:lpstr>
      <vt:lpstr>Suivi irrigation : tomates SA – Mathieu DOUCERE</vt:lpstr>
      <vt:lpstr>Suivi irrigation : tomates SA – Mathieu DOUCERE</vt:lpstr>
      <vt:lpstr>Comparaison des suivis irrigation tomates SA</vt:lpstr>
      <vt:lpstr>Comparaison des suivis irrigation tomates SA</vt:lpstr>
      <vt:lpstr>Comparaison des suivis irrigation tomates SA - observations</vt:lpstr>
      <vt:lpstr>Suivi irrigation : aubergines SA – GAEC de Faurejean </vt:lpstr>
      <vt:lpstr>Suivi irrigation : aubergines SA – GAEC de Faurejean </vt:lpstr>
      <vt:lpstr>Suivi irrigation : aubergines SA – GAEC de Faurejean </vt:lpstr>
      <vt:lpstr>Suivi irrigation : aubergines SA – GAEC En Vert de Terre</vt:lpstr>
      <vt:lpstr>Suivi irrigation : aubergines SA – GAEC En Vert de Terre</vt:lpstr>
      <vt:lpstr>Suivi irrigation : oignons – GAEC de Champ Boule</vt:lpstr>
      <vt:lpstr>Suivi irrigation : carottes – GAEC de Champ Boule</vt:lpstr>
      <vt:lpstr>Suivi irrigation : Pommes de terre – Patrick Bergé</vt:lpstr>
      <vt:lpstr>Présentation PowerPoint</vt:lpstr>
      <vt:lpstr>Pilotage de l’azote </vt:lpstr>
      <vt:lpstr>Pilotage de l’azote </vt:lpstr>
      <vt:lpstr>Pilotage de l’azote : GAEC de Faurejean </vt:lpstr>
      <vt:lpstr>Pilotage de l’azote : GAEC de Faurejean </vt:lpstr>
      <vt:lpstr>Pilotage de l’azote : GAEC de Faurejean </vt:lpstr>
      <vt:lpstr>Pilotage de l’azote : GAEC de Faurejean – grille SERAIL </vt:lpstr>
      <vt:lpstr>Présentation PowerPoint</vt:lpstr>
      <vt:lpstr>Pilotage de l’azote : GAEC de Faurejean – Observations  </vt:lpstr>
      <vt:lpstr>Pilotage de l’azote : GAEC de Faurejean  </vt:lpstr>
      <vt:lpstr>Pilotage de l’azote : GAEC de Champ Boule</vt:lpstr>
      <vt:lpstr>Pilotage de l’azote : GAEC de Champ Boule</vt:lpstr>
      <vt:lpstr>Pilotage de l’azote : GAEC de Champ Boule – grille SERAIL</vt:lpstr>
      <vt:lpstr>Pilotage de l’azote : GAEC de Champ Boule</vt:lpstr>
      <vt:lpstr>Pilotage de l’azote : GAEC de Champ Boule</vt:lpstr>
      <vt:lpstr>Pilotage de l’azote : GAEC de Champ Boule – observations </vt:lpstr>
      <vt:lpstr>Pilotage de l’azote : GAEC de Champ Boule – observations </vt:lpstr>
      <vt:lpstr>2020</vt:lpstr>
      <vt:lpstr>Pilotage de l’azote : GAEC En Vert de Terre</vt:lpstr>
      <vt:lpstr>Pilotage de l’azote : GAEC En Vert de Terre</vt:lpstr>
      <vt:lpstr>Présentation PowerPoint</vt:lpstr>
      <vt:lpstr>Pilotage de l’azote : GAEC En Vert de Terre - observations </vt:lpstr>
      <vt:lpstr>Pilotage de l’azote : GAEC En Vert de Terre - observations </vt:lpstr>
      <vt:lpstr>Pilotage de l’azote : Mathieu DOUCERE</vt:lpstr>
      <vt:lpstr>Pilotage de l’azote : Mathieu DOUCERE</vt:lpstr>
      <vt:lpstr>Présentation PowerPoint</vt:lpstr>
      <vt:lpstr>Pilotage de l’azote : Mathieu DOUCERE - observations</vt:lpstr>
      <vt:lpstr>Pilotage de l’azote : Mathieu DOUCERE - observations</vt:lpstr>
      <vt:lpstr>Pilotage de l’azote : GAEC de Prat Gros</vt:lpstr>
      <vt:lpstr>Pilotage de l’azote : GAEC de Prat Gros</vt:lpstr>
      <vt:lpstr>Présentation PowerPoint</vt:lpstr>
      <vt:lpstr>Pilotage de l’azote : GAEC de Prat Gros – observations </vt:lpstr>
      <vt:lpstr>Pilotage de l’azote : GAEC de Prat Gros – observations </vt:lpstr>
      <vt:lpstr>Irrigation maraîchage : perspectives 2022</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nadine robion</dc:creator>
  <cp:lastModifiedBy>Garo Bio</cp:lastModifiedBy>
  <cp:revision>279</cp:revision>
  <dcterms:created xsi:type="dcterms:W3CDTF">2021-11-11T17:32:11Z</dcterms:created>
  <dcterms:modified xsi:type="dcterms:W3CDTF">2022-02-07T14:02:42Z</dcterms:modified>
</cp:coreProperties>
</file>